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58" r:id="rId4"/>
    <p:sldId id="262" r:id="rId5"/>
    <p:sldId id="264" r:id="rId6"/>
    <p:sldId id="257" r:id="rId7"/>
    <p:sldId id="259" r:id="rId8"/>
    <p:sldId id="261" r:id="rId9"/>
    <p:sldId id="260" r:id="rId10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9634" autoAdjust="0"/>
  </p:normalViewPr>
  <p:slideViewPr>
    <p:cSldViewPr>
      <p:cViewPr varScale="1">
        <p:scale>
          <a:sx n="99" d="100"/>
          <a:sy n="99" d="100"/>
        </p:scale>
        <p:origin x="78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8B82F-D51B-4969-BE5C-DBA07B674D87}" type="datetimeFigureOut">
              <a:rPr lang="it-IT" smtClean="0"/>
              <a:t>26/04/2017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958C6-6FF4-477F-B0D1-6D5A751537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550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880BEE6-AB64-43A7-BC12-9FF7A40827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127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188640"/>
            <a:ext cx="6066620" cy="1143000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1628775"/>
            <a:ext cx="36734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3325" y="1628775"/>
            <a:ext cx="36734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58888" y="6245225"/>
            <a:ext cx="5616575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/>
              <a:t>www.lucianomeddi.eu</a:t>
            </a:r>
            <a:endParaRPr lang="it-IT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745183E-E0AD-4CE2-810C-7951BBCB9A4A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27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450" y="188640"/>
            <a:ext cx="7427912" cy="504056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>
              <a:defRPr sz="2800">
                <a:latin typeface="Britannic Bold" panose="020B0903060703020204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450" y="836713"/>
            <a:ext cx="7499350" cy="5318026"/>
          </a:xfrm>
        </p:spPr>
        <p:txBody>
          <a:bodyPr/>
          <a:lstStyle/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187450" y="6453335"/>
            <a:ext cx="5400675" cy="26813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/>
              <a:t>www.lucianomeddi.eu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7451725" y="6453334"/>
            <a:ext cx="1235075" cy="26813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C34F4-02C1-410C-953D-B77F6D94B61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76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7175" y="6237288"/>
            <a:ext cx="3103563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6CA9E-4E5B-4846-8694-32235A9DE9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611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316" y="260648"/>
            <a:ext cx="7427912" cy="594320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67175" y="6237288"/>
            <a:ext cx="3103563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6033F-B401-4DB2-B2F4-F363BEBAC60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846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7175" y="6237288"/>
            <a:ext cx="3103563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E8DCF-8673-4996-98EC-6093014BA4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24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67175" y="6237288"/>
            <a:ext cx="3103563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D236E-DB55-4C29-AAE4-7E5C46AB12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00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67175" y="6237288"/>
            <a:ext cx="3103563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80577-78A6-4880-B15C-CBBEC16053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33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67175" y="6237288"/>
            <a:ext cx="3103563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80684-004B-482C-A6C3-7A166EA9D5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21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188640"/>
            <a:ext cx="7427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628775"/>
            <a:ext cx="74993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0"/>
            <a:r>
              <a:rPr lang="it-IT" dirty="0" smtClean="0"/>
              <a:t>Quinto livello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87450" y="6245225"/>
            <a:ext cx="5400675" cy="476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/>
              <a:t>www.lucianomeddi.eu</a:t>
            </a:r>
            <a:endParaRPr lang="it-IT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245225"/>
            <a:ext cx="1235075" cy="476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D7DE19-6792-44C8-A36C-A670199529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pic>
        <p:nvPicPr>
          <p:cNvPr id="2055" name="Picture 8" descr="titolo_urbaniana_i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1"/>
          <a:stretch>
            <a:fillRect/>
          </a:stretch>
        </p:blipFill>
        <p:spPr bwMode="auto">
          <a:xfrm>
            <a:off x="5768" y="1628775"/>
            <a:ext cx="1116013" cy="522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Risultati immagini per ministeri missionari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56"/>
          <a:stretch/>
        </p:blipFill>
        <p:spPr bwMode="auto">
          <a:xfrm rot="16200000">
            <a:off x="-128521" y="322926"/>
            <a:ext cx="1384591" cy="111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Rounded MT Bold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Rounded MT Bold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Rounded MT Bold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Rounded MT Bold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 Rounded MT Bold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 Rounded MT Bold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 Rounded MT Bold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 Rounded MT Bold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EA07A1-97AF-4C7D-B29A-6DB0DD6F593E}" type="slidenum">
              <a:rPr lang="it-IT" b="0" smtClean="0"/>
              <a:pPr eaLnBrk="1" hangingPunct="1"/>
              <a:t>1</a:t>
            </a:fld>
            <a:endParaRPr lang="it-IT" b="0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339752" y="4365104"/>
            <a:ext cx="6042967" cy="1700213"/>
          </a:xfrm>
        </p:spPr>
        <p:txBody>
          <a:bodyPr/>
          <a:lstStyle/>
          <a:p>
            <a:pPr algn="r" eaLnBrk="1" hangingPunct="1"/>
            <a:r>
              <a:rPr lang="it-IT" sz="3600" dirty="0" smtClean="0"/>
              <a:t>Ministerialità</a:t>
            </a:r>
            <a:r>
              <a:rPr lang="it-IT" sz="3600" dirty="0"/>
              <a:t> </a:t>
            </a:r>
            <a:r>
              <a:rPr lang="it-IT" sz="3600" dirty="0" smtClean="0"/>
              <a:t>e ministeri </a:t>
            </a:r>
            <a:br>
              <a:rPr lang="it-IT" sz="3600" dirty="0" smtClean="0"/>
            </a:br>
            <a:r>
              <a:rPr lang="it-IT" sz="3600" dirty="0" smtClean="0"/>
              <a:t>per la missione</a:t>
            </a:r>
            <a:br>
              <a:rPr lang="it-IT" sz="3600" dirty="0" smtClean="0"/>
            </a:br>
            <a:r>
              <a:rPr lang="it-IT" sz="2000" dirty="0" smtClean="0"/>
              <a:t>Luciano Meddi, Verona-</a:t>
            </a:r>
            <a:r>
              <a:rPr lang="it-IT" sz="2000" dirty="0" err="1" smtClean="0"/>
              <a:t>Cum</a:t>
            </a:r>
            <a:r>
              <a:rPr lang="it-IT" sz="2000" dirty="0" smtClean="0"/>
              <a:t>, 25 aprile 2017  </a:t>
            </a:r>
            <a:endParaRPr lang="it-IT" sz="3200" strike="sngStrike" dirty="0" smtClean="0"/>
          </a:p>
        </p:txBody>
      </p:sp>
      <p:sp>
        <p:nvSpPr>
          <p:cNvPr id="12294" name="Segnaposto data 2"/>
          <p:cNvSpPr>
            <a:spLocks noGrp="1"/>
          </p:cNvSpPr>
          <p:nvPr>
            <p:ph type="dt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www.lucianomeddi.eu</a:t>
            </a:r>
          </a:p>
        </p:txBody>
      </p:sp>
      <p:pic>
        <p:nvPicPr>
          <p:cNvPr id="1026" name="Picture 2" descr="Risultati immagini per ministeri missiona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56"/>
          <a:stretch/>
        </p:blipFill>
        <p:spPr bwMode="auto">
          <a:xfrm>
            <a:off x="2091630" y="908720"/>
            <a:ext cx="6274655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isultati immagini per ministeri missiona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56"/>
          <a:stretch/>
        </p:blipFill>
        <p:spPr bwMode="auto">
          <a:xfrm>
            <a:off x="2092443" y="908720"/>
            <a:ext cx="6274655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9075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r"/>
            <a:r>
              <a:rPr lang="it-IT" dirty="0" smtClean="0"/>
              <a:t>Parole chiave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sz="2400" dirty="0" smtClean="0"/>
              <a:t>Valigia  </a:t>
            </a:r>
            <a:endParaRPr lang="it-IT" sz="2400" dirty="0"/>
          </a:p>
          <a:p>
            <a:r>
              <a:rPr lang="it-IT" sz="2400" dirty="0" smtClean="0"/>
              <a:t>Cestino </a:t>
            </a:r>
          </a:p>
          <a:p>
            <a:endParaRPr lang="it-IT" sz="2400" dirty="0"/>
          </a:p>
          <a:p>
            <a:r>
              <a:rPr lang="it-IT" sz="2400" dirty="0" smtClean="0"/>
              <a:t>Stupore </a:t>
            </a:r>
            <a:endParaRPr lang="it-IT" sz="2400" dirty="0"/>
          </a:p>
          <a:p>
            <a:r>
              <a:rPr lang="it-IT" sz="2400" dirty="0"/>
              <a:t>Rabbia</a:t>
            </a:r>
          </a:p>
          <a:p>
            <a:r>
              <a:rPr lang="it-IT" sz="2400" dirty="0" smtClean="0"/>
              <a:t>Serenità</a:t>
            </a:r>
          </a:p>
          <a:p>
            <a:endParaRPr lang="it-IT" sz="2400" dirty="0" smtClean="0"/>
          </a:p>
          <a:p>
            <a:r>
              <a:rPr lang="it-IT" sz="2400" dirty="0" smtClean="0"/>
              <a:t>Storia di Mariella</a:t>
            </a:r>
          </a:p>
          <a:p>
            <a:r>
              <a:rPr lang="it-IT" sz="2400" dirty="0" smtClean="0"/>
              <a:t>Presbiteri e Laici</a:t>
            </a:r>
            <a:endParaRPr lang="it-IT" sz="2400" dirty="0"/>
          </a:p>
          <a:p>
            <a:endParaRPr lang="it-IT" sz="2400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3851921" y="1628775"/>
            <a:ext cx="4834880" cy="4525963"/>
          </a:xfrm>
        </p:spPr>
        <p:txBody>
          <a:bodyPr/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Analisi di </a:t>
            </a:r>
            <a:r>
              <a:rPr lang="it-IT" sz="2400" b="1" u="sng" dirty="0" smtClean="0">
                <a:solidFill>
                  <a:srgbClr val="FF0000"/>
                </a:solidFill>
              </a:rPr>
              <a:t>contenuto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(i ministeri e la ministerialità)</a:t>
            </a:r>
          </a:p>
          <a:p>
            <a:endParaRPr lang="it-IT" sz="2400" b="1" dirty="0" smtClean="0">
              <a:solidFill>
                <a:srgbClr val="FF0000"/>
              </a:solidFill>
            </a:endParaRPr>
          </a:p>
          <a:p>
            <a:r>
              <a:rPr lang="it-IT" sz="2400" b="1" dirty="0" smtClean="0">
                <a:solidFill>
                  <a:schemeClr val="accent2"/>
                </a:solidFill>
              </a:rPr>
              <a:t>Analisi delle emozioni e sentimenti circa (il </a:t>
            </a:r>
            <a:r>
              <a:rPr lang="it-IT" sz="2400" b="1" u="sng" dirty="0" smtClean="0">
                <a:solidFill>
                  <a:schemeClr val="accent2"/>
                </a:solidFill>
              </a:rPr>
              <a:t>conflitto</a:t>
            </a:r>
            <a:r>
              <a:rPr lang="it-IT" sz="2400" b="1" dirty="0" smtClean="0">
                <a:solidFill>
                  <a:schemeClr val="accent2"/>
                </a:solidFill>
              </a:rPr>
              <a:t> ministeriale) e le relazioni</a:t>
            </a:r>
          </a:p>
          <a:p>
            <a:endParaRPr lang="it-IT" sz="2400" b="1" dirty="0"/>
          </a:p>
          <a:p>
            <a:r>
              <a:rPr lang="it-IT" sz="2400" b="1" dirty="0" smtClean="0">
                <a:solidFill>
                  <a:srgbClr val="00B050"/>
                </a:solidFill>
              </a:rPr>
              <a:t>Gestione del </a:t>
            </a:r>
            <a:r>
              <a:rPr lang="it-IT" sz="2400" b="1" u="sng" dirty="0" smtClean="0">
                <a:solidFill>
                  <a:srgbClr val="00B050"/>
                </a:solidFill>
              </a:rPr>
              <a:t>conflitto</a:t>
            </a:r>
            <a:r>
              <a:rPr lang="it-IT" sz="2400" b="1" dirty="0" smtClean="0">
                <a:solidFill>
                  <a:srgbClr val="00B050"/>
                </a:solidFill>
              </a:rPr>
              <a:t> in ordine ai ruoli </a:t>
            </a:r>
            <a:r>
              <a:rPr lang="it-IT" sz="2400" b="1" smtClean="0">
                <a:solidFill>
                  <a:srgbClr val="00B050"/>
                </a:solidFill>
              </a:rPr>
              <a:t>o competenze?</a:t>
            </a:r>
            <a:endParaRPr lang="it-IT" sz="2400" b="1" dirty="0">
              <a:solidFill>
                <a:srgbClr val="00B05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BC34F4-02C1-410C-953D-B77F6D94B61F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057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88640"/>
            <a:ext cx="7427912" cy="504056"/>
          </a:xfrm>
        </p:spPr>
        <p:txBody>
          <a:bodyPr/>
          <a:lstStyle/>
          <a:p>
            <a:pPr algn="r" eaLnBrk="1" hangingPunct="1"/>
            <a:r>
              <a:rPr lang="it-IT" sz="2800" dirty="0" smtClean="0"/>
              <a:t>Ministerialità</a:t>
            </a:r>
            <a:r>
              <a:rPr lang="it-IT" sz="2800" dirty="0"/>
              <a:t> </a:t>
            </a:r>
            <a:r>
              <a:rPr lang="it-IT" sz="2800" dirty="0" smtClean="0"/>
              <a:t>e ministeri per la missione </a:t>
            </a:r>
            <a:endParaRPr lang="it-IT" sz="2400" strike="sngStrike" dirty="0" smtClean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198283"/>
              </p:ext>
            </p:extLst>
          </p:nvPr>
        </p:nvGraphicFramePr>
        <p:xfrm>
          <a:off x="1187450" y="2348880"/>
          <a:ext cx="7499448" cy="3078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908">
                  <a:extLst>
                    <a:ext uri="{9D8B030D-6E8A-4147-A177-3AD203B41FA5}">
                      <a16:colId xmlns:a16="http://schemas.microsoft.com/office/drawing/2014/main" val="516091444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637889992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3141776654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2216492704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1658788537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291370421"/>
                    </a:ext>
                  </a:extLst>
                </a:gridCol>
              </a:tblGrid>
              <a:tr h="1016910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Compito </a:t>
                      </a:r>
                      <a:br>
                        <a:rPr lang="it-IT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missionario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Natura della </a:t>
                      </a:r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ministerialità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Figure di ministeri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Relazione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Tra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 ministeri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Competenze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capacità</a:t>
                      </a: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Formazione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Spiritualità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40846"/>
                  </a:ext>
                </a:extLst>
              </a:tr>
              <a:tr h="515517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002517"/>
                  </a:ext>
                </a:extLst>
              </a:tr>
              <a:tr h="515517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003666"/>
                  </a:ext>
                </a:extLst>
              </a:tr>
              <a:tr h="515517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923314"/>
                  </a:ext>
                </a:extLst>
              </a:tr>
              <a:tr h="515517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766086"/>
                  </a:ext>
                </a:extLst>
              </a:tr>
            </a:tbl>
          </a:graphicData>
        </a:graphic>
      </p:graphicFrame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www.lucianomeddi.eu</a:t>
            </a:r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EA07A1-97AF-4C7D-B29A-6DB0DD6F593E}" type="slidenum">
              <a:rPr lang="it-IT" b="0" smtClean="0"/>
              <a:pPr eaLnBrk="1" hangingPunct="1"/>
              <a:t>3</a:t>
            </a:fld>
            <a:endParaRPr lang="it-IT" b="0" smtClean="0"/>
          </a:p>
        </p:txBody>
      </p:sp>
      <p:sp>
        <p:nvSpPr>
          <p:cNvPr id="2" name="CasellaDiTesto 1"/>
          <p:cNvSpPr txBox="1"/>
          <p:nvPr/>
        </p:nvSpPr>
        <p:spPr>
          <a:xfrm>
            <a:off x="1187450" y="1052736"/>
            <a:ext cx="5400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La ministerialità come questione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55291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88640"/>
            <a:ext cx="7427912" cy="504056"/>
          </a:xfrm>
        </p:spPr>
        <p:txBody>
          <a:bodyPr/>
          <a:lstStyle/>
          <a:p>
            <a:pPr algn="r" eaLnBrk="1" hangingPunct="1"/>
            <a:r>
              <a:rPr lang="it-IT" sz="2800" dirty="0" smtClean="0"/>
              <a:t>Ministerialità</a:t>
            </a:r>
            <a:r>
              <a:rPr lang="it-IT" sz="2800" dirty="0"/>
              <a:t> </a:t>
            </a:r>
            <a:r>
              <a:rPr lang="it-IT" sz="2800" dirty="0" smtClean="0"/>
              <a:t>e ministeri per la missione </a:t>
            </a:r>
            <a:endParaRPr lang="it-IT" sz="2400" strike="sngStrike" dirty="0" smtClean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961337"/>
              </p:ext>
            </p:extLst>
          </p:nvPr>
        </p:nvGraphicFramePr>
        <p:xfrm>
          <a:off x="1187354" y="836710"/>
          <a:ext cx="7499448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908">
                  <a:extLst>
                    <a:ext uri="{9D8B030D-6E8A-4147-A177-3AD203B41FA5}">
                      <a16:colId xmlns:a16="http://schemas.microsoft.com/office/drawing/2014/main" val="516091444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637889992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3141776654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2216492704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1658788537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291370421"/>
                    </a:ext>
                  </a:extLst>
                </a:gridCol>
              </a:tblGrid>
              <a:tr h="576066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Compito </a:t>
                      </a:r>
                      <a:br>
                        <a:rPr lang="it-IT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missionario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Natura della </a:t>
                      </a:r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ministerialità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Figure di ministeri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Relazione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Tra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 ministeri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Competenze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capacità</a:t>
                      </a: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Formazione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Spiritualità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40846"/>
                  </a:ext>
                </a:extLst>
              </a:tr>
              <a:tr h="81567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M. nella storia evangelizzazione e </a:t>
                      </a:r>
                      <a:r>
                        <a:rPr lang="it-IT" sz="1400" dirty="0" err="1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PdD</a:t>
                      </a:r>
                      <a:endParaRPr lang="it-IT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chiesa in uscita, </a:t>
                      </a:r>
                      <a:r>
                        <a:rPr lang="it-IT" sz="1400" dirty="0" err="1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perifer</a:t>
                      </a: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Riforma</a:t>
                      </a:r>
                    </a:p>
                    <a:p>
                      <a:r>
                        <a:rPr lang="it-IT" sz="1400" dirty="0" err="1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Missio</a:t>
                      </a: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multi-locata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 Spirito all’opera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corresponsabilità, battesimo comune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chiesa partecipata e laica</a:t>
                      </a:r>
                    </a:p>
                    <a:p>
                      <a:r>
                        <a:rPr lang="it-IT" sz="14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Corresponsab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soggetti misti popolo di Dio varietà di  M. </a:t>
                      </a:r>
                      <a:endParaRPr lang="it-IT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normare esperienze</a:t>
                      </a:r>
                    </a:p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riforma seminari</a:t>
                      </a:r>
                    </a:p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diaconato donne 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Laici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soggetto di </a:t>
                      </a:r>
                      <a:r>
                        <a:rPr lang="it-IT" sz="14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Evan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nuovo rapporto autorità libertà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Comunione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Mettere alla prova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Entrare in relazione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Dialogicità</a:t>
                      </a: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come metodo 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esperienza di laboratorio, conoscere esperienze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lavoro in team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Iniziazione-formazione permanente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002517"/>
                  </a:ext>
                </a:extLst>
              </a:tr>
              <a:tr h="8156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chiesa di potere, staticità, mentalità tridentina,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chiusura anche dei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laici, carrierismo, la lentezza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logica rivendicativa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003666"/>
                  </a:ext>
                </a:extLst>
              </a:tr>
            </a:tbl>
          </a:graphicData>
        </a:graphic>
      </p:graphicFrame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dirty="0" smtClean="0"/>
              <a:t>www.lucianomeddi.eu</a:t>
            </a:r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EA07A1-97AF-4C7D-B29A-6DB0DD6F593E}" type="slidenum">
              <a:rPr lang="it-IT" b="0" smtClean="0"/>
              <a:pPr eaLnBrk="1" hangingPunct="1"/>
              <a:t>4</a:t>
            </a:fld>
            <a:endParaRPr lang="it-IT" b="0" smtClean="0"/>
          </a:p>
        </p:txBody>
      </p:sp>
    </p:spTree>
    <p:extLst>
      <p:ext uri="{BB962C8B-B14F-4D97-AF65-F5344CB8AC3E}">
        <p14:creationId xmlns:p14="http://schemas.microsoft.com/office/powerpoint/2010/main" val="424039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88640"/>
            <a:ext cx="7427912" cy="504056"/>
          </a:xfrm>
        </p:spPr>
        <p:txBody>
          <a:bodyPr/>
          <a:lstStyle/>
          <a:p>
            <a:pPr algn="r" eaLnBrk="1" hangingPunct="1"/>
            <a:r>
              <a:rPr lang="it-IT" sz="2800" dirty="0" smtClean="0"/>
              <a:t>Ministerialità</a:t>
            </a:r>
            <a:r>
              <a:rPr lang="it-IT" sz="2800" dirty="0"/>
              <a:t> </a:t>
            </a:r>
            <a:r>
              <a:rPr lang="it-IT" sz="2800" dirty="0" smtClean="0"/>
              <a:t>e ministeri per la missione </a:t>
            </a:r>
            <a:endParaRPr lang="it-IT" sz="2400" strike="sngStrike" dirty="0" smtClean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975456"/>
              </p:ext>
            </p:extLst>
          </p:nvPr>
        </p:nvGraphicFramePr>
        <p:xfrm>
          <a:off x="1187354" y="836710"/>
          <a:ext cx="7499448" cy="498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908">
                  <a:extLst>
                    <a:ext uri="{9D8B030D-6E8A-4147-A177-3AD203B41FA5}">
                      <a16:colId xmlns:a16="http://schemas.microsoft.com/office/drawing/2014/main" val="516091444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637889992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3141776654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2216492704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1658788537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291370421"/>
                    </a:ext>
                  </a:extLst>
                </a:gridCol>
              </a:tblGrid>
              <a:tr h="576066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Compito </a:t>
                      </a:r>
                      <a:br>
                        <a:rPr lang="it-IT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missionario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Natura della </a:t>
                      </a:r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ministerialità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Figure di ministeri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Relazione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Tra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 ministeri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Competenze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capacità</a:t>
                      </a: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Formazione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Spiritualità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40846"/>
                  </a:ext>
                </a:extLst>
              </a:tr>
              <a:tr h="8156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M.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dello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Spirito</a:t>
                      </a:r>
                      <a:endParaRPr lang="it-IT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M. nella storia evangelizzazione e </a:t>
                      </a:r>
                      <a:r>
                        <a:rPr lang="it-IT" sz="1400" dirty="0" err="1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PdD</a:t>
                      </a:r>
                      <a:endParaRPr lang="it-IT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it-IT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chiesa in uscita, </a:t>
                      </a:r>
                      <a:r>
                        <a:rPr lang="it-IT" sz="1400" dirty="0" err="1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perifer</a:t>
                      </a: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Riforma</a:t>
                      </a:r>
                    </a:p>
                    <a:p>
                      <a:r>
                        <a:rPr lang="it-IT" sz="1400" dirty="0" err="1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Missio</a:t>
                      </a: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multi-locata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Corresponsab.Battesimo</a:t>
                      </a: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comune</a:t>
                      </a:r>
                    </a:p>
                    <a:p>
                      <a:endParaRPr lang="it-IT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chiesa partecipata e laica</a:t>
                      </a:r>
                      <a:endParaRPr lang="it-IT" sz="14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popolo di Dio soggetti misti varietà di  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it-IT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normare esperienze</a:t>
                      </a:r>
                    </a:p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riforma seminari</a:t>
                      </a:r>
                    </a:p>
                    <a:p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diaconato donne 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Laici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soggetto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nuovo rapporto autorità libertà</a:t>
                      </a:r>
                      <a:endParaRPr lang="it-IT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Conflitto: tra dimensione psichica ed</a:t>
                      </a:r>
                      <a:r>
                        <a:rPr lang="it-IT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ecclesiologica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Dialogicità</a:t>
                      </a:r>
                      <a:r>
                        <a:rPr lang="it-IT" sz="11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come metodo </a:t>
                      </a:r>
                      <a:endParaRPr lang="it-IT" sz="1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Comunione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Mettere alla prova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Entrare in relazione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Iniziazione-formazione permanente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esperienza di laboratorio, conoscere esperienze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lavoro in team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002517"/>
                  </a:ext>
                </a:extLst>
              </a:tr>
              <a:tr h="8156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chiesa di potere, staticità, mentalità tridentina, </a:t>
                      </a:r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chiusura anche dei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laici, carrierismo, la lentezza</a:t>
                      </a:r>
                      <a:endParaRPr lang="it-IT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logica rivendicativa</a:t>
                      </a:r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003666"/>
                  </a:ext>
                </a:extLst>
              </a:tr>
            </a:tbl>
          </a:graphicData>
        </a:graphic>
      </p:graphicFrame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dirty="0" smtClean="0"/>
              <a:t>www.lucianomeddi.eu</a:t>
            </a:r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EA07A1-97AF-4C7D-B29A-6DB0DD6F593E}" type="slidenum">
              <a:rPr lang="it-IT" b="0" smtClean="0"/>
              <a:pPr eaLnBrk="1" hangingPunct="1"/>
              <a:t>5</a:t>
            </a:fld>
            <a:endParaRPr lang="it-IT" b="0" smtClean="0"/>
          </a:p>
        </p:txBody>
      </p:sp>
    </p:spTree>
    <p:extLst>
      <p:ext uri="{BB962C8B-B14F-4D97-AF65-F5344CB8AC3E}">
        <p14:creationId xmlns:p14="http://schemas.microsoft.com/office/powerpoint/2010/main" val="24345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www.lucianomeddi.eu</a:t>
            </a:r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EA07A1-97AF-4C7D-B29A-6DB0DD6F593E}" type="slidenum">
              <a:rPr lang="it-IT" b="0" smtClean="0"/>
              <a:pPr eaLnBrk="1" hangingPunct="1"/>
              <a:t>6</a:t>
            </a:fld>
            <a:endParaRPr lang="it-IT" b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40514"/>
            <a:ext cx="7427912" cy="504056"/>
          </a:xfrm>
        </p:spPr>
        <p:txBody>
          <a:bodyPr/>
          <a:lstStyle/>
          <a:p>
            <a:pPr algn="r" eaLnBrk="1" hangingPunct="1"/>
            <a:r>
              <a:rPr lang="it-IT" sz="2800" dirty="0" smtClean="0"/>
              <a:t>Ministerialità</a:t>
            </a:r>
            <a:r>
              <a:rPr lang="it-IT" sz="2800" dirty="0"/>
              <a:t> </a:t>
            </a:r>
            <a:r>
              <a:rPr lang="it-IT" sz="2800" dirty="0" smtClean="0"/>
              <a:t>e ministeri per la missione </a:t>
            </a:r>
            <a:endParaRPr lang="it-IT" sz="2400" strike="sngStrike" dirty="0" smtClean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634396"/>
              </p:ext>
            </p:extLst>
          </p:nvPr>
        </p:nvGraphicFramePr>
        <p:xfrm>
          <a:off x="1187354" y="836711"/>
          <a:ext cx="7499448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908">
                  <a:extLst>
                    <a:ext uri="{9D8B030D-6E8A-4147-A177-3AD203B41FA5}">
                      <a16:colId xmlns:a16="http://schemas.microsoft.com/office/drawing/2014/main" val="516091444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637889992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3141776654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2216492704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1658788537"/>
                    </a:ext>
                  </a:extLst>
                </a:gridCol>
                <a:gridCol w="1249908">
                  <a:extLst>
                    <a:ext uri="{9D8B030D-6E8A-4147-A177-3AD203B41FA5}">
                      <a16:colId xmlns:a16="http://schemas.microsoft.com/office/drawing/2014/main" val="291370421"/>
                    </a:ext>
                  </a:extLst>
                </a:gridCol>
              </a:tblGrid>
              <a:tr h="648073">
                <a:tc>
                  <a:txBody>
                    <a:bodyPr/>
                    <a:lstStyle/>
                    <a:p>
                      <a:r>
                        <a:rPr lang="it-IT" sz="1400" smtClean="0">
                          <a:solidFill>
                            <a:schemeClr val="tx1"/>
                          </a:solidFill>
                        </a:rPr>
                        <a:t>Compito </a:t>
                      </a:r>
                      <a:br>
                        <a:rPr lang="it-IT" sz="1400" smtClean="0">
                          <a:solidFill>
                            <a:schemeClr val="tx1"/>
                          </a:solidFill>
                        </a:rPr>
                      </a:br>
                      <a:r>
                        <a:rPr lang="it-IT" sz="1400" smtClean="0">
                          <a:solidFill>
                            <a:schemeClr val="tx1"/>
                          </a:solidFill>
                        </a:rPr>
                        <a:t>missionario</a:t>
                      </a:r>
                    </a:p>
                    <a:p>
                      <a:r>
                        <a:rPr lang="it-IT" sz="140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Natura della </a:t>
                      </a:r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ministerialità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Figure di ministeri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Relazione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Tra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 ministeri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Competenze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capacità</a:t>
                      </a: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Formazione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Spiritualità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40846"/>
                  </a:ext>
                </a:extLst>
              </a:tr>
              <a:tr h="4015362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Missione ad-inter</a:t>
                      </a: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100" baseline="0" dirty="0" err="1" smtClean="0">
                          <a:solidFill>
                            <a:schemeClr val="tx1"/>
                          </a:solidFill>
                        </a:rPr>
                        <a:t>gentes</a:t>
                      </a:r>
                      <a:endParaRPr lang="it-IT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100" baseline="0" dirty="0" smtClean="0">
                          <a:solidFill>
                            <a:schemeClr val="tx1"/>
                          </a:solidFill>
                        </a:rPr>
                        <a:t>Il </a:t>
                      </a:r>
                      <a:r>
                        <a:rPr lang="it-IT" sz="1100" i="1" baseline="0" dirty="0" smtClean="0">
                          <a:solidFill>
                            <a:schemeClr val="tx1"/>
                          </a:solidFill>
                        </a:rPr>
                        <a:t>missionario</a:t>
                      </a: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</a:rPr>
                        <a:t> della missione </a:t>
                      </a:r>
                    </a:p>
                    <a:p>
                      <a:r>
                        <a:rPr lang="it-IT" sz="1100" baseline="0" dirty="0" smtClean="0">
                          <a:solidFill>
                            <a:schemeClr val="tx1"/>
                          </a:solidFill>
                        </a:rPr>
                        <a:t>Tra M. Cristologica e Pneumatica</a:t>
                      </a:r>
                    </a:p>
                    <a:p>
                      <a:endParaRPr lang="it-IT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Il mandato missionario</a:t>
                      </a:r>
                    </a:p>
                    <a:p>
                      <a:endParaRPr lang="it-IT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Il soggetto diocesano</a:t>
                      </a: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</a:rPr>
                        <a:t> e locale</a:t>
                      </a:r>
                    </a:p>
                    <a:p>
                      <a:endParaRPr lang="it-IT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100" baseline="0" dirty="0" smtClean="0">
                          <a:solidFill>
                            <a:schemeClr val="tx1"/>
                          </a:solidFill>
                        </a:rPr>
                        <a:t>[→ rilettura missionaria dell’intera pastorale]</a:t>
                      </a:r>
                      <a:endParaRPr lang="it-IT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050" baseline="0" dirty="0" smtClean="0">
                          <a:solidFill>
                            <a:schemeClr val="tx1"/>
                          </a:solidFill>
                        </a:rPr>
                        <a:t>La ministerialità prima dei </a:t>
                      </a:r>
                      <a:r>
                        <a:rPr lang="it-IT" sz="1050" baseline="0" dirty="0" err="1" smtClean="0">
                          <a:solidFill>
                            <a:schemeClr val="tx1"/>
                          </a:solidFill>
                        </a:rPr>
                        <a:t>m.ri</a:t>
                      </a:r>
                      <a:endParaRPr lang="it-IT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050" baseline="0" dirty="0" smtClean="0">
                          <a:solidFill>
                            <a:schemeClr val="tx1"/>
                          </a:solidFill>
                        </a:rPr>
                        <a:t>Origine della M.</a:t>
                      </a:r>
                    </a:p>
                    <a:p>
                      <a:endParaRPr lang="it-IT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050" baseline="0" dirty="0" smtClean="0">
                          <a:solidFill>
                            <a:schemeClr val="tx1"/>
                          </a:solidFill>
                        </a:rPr>
                        <a:t>Mistero pasquale</a:t>
                      </a:r>
                    </a:p>
                    <a:p>
                      <a:r>
                        <a:rPr lang="it-IT" sz="1050" baseline="0" dirty="0" smtClean="0">
                          <a:solidFill>
                            <a:schemeClr val="tx1"/>
                          </a:solidFill>
                        </a:rPr>
                        <a:t>Ministero messianico</a:t>
                      </a:r>
                    </a:p>
                    <a:p>
                      <a:endParaRPr lang="it-IT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050" baseline="0" dirty="0" smtClean="0">
                          <a:solidFill>
                            <a:schemeClr val="tx1"/>
                          </a:solidFill>
                        </a:rPr>
                        <a:t>Dimensione pneumatica e carismatica</a:t>
                      </a:r>
                    </a:p>
                    <a:p>
                      <a:endParaRPr lang="it-IT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050" dirty="0" smtClean="0">
                          <a:solidFill>
                            <a:schemeClr val="tx1"/>
                          </a:solidFill>
                        </a:rPr>
                        <a:t>Battesimale</a:t>
                      </a:r>
                    </a:p>
                    <a:p>
                      <a:r>
                        <a:rPr lang="it-IT" sz="1050" dirty="0" smtClean="0">
                          <a:solidFill>
                            <a:schemeClr val="tx1"/>
                          </a:solidFill>
                        </a:rPr>
                        <a:t>Ministero</a:t>
                      </a:r>
                      <a:r>
                        <a:rPr lang="it-IT" sz="1050" baseline="0" dirty="0" smtClean="0">
                          <a:solidFill>
                            <a:schemeClr val="tx1"/>
                          </a:solidFill>
                        </a:rPr>
                        <a:t> ordinato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chemeClr val="tx1"/>
                          </a:solidFill>
                        </a:rPr>
                        <a:t>Dai ministeri per i Tria </a:t>
                      </a:r>
                      <a:r>
                        <a:rPr lang="it-IT" sz="900" dirty="0" err="1" smtClean="0">
                          <a:solidFill>
                            <a:schemeClr val="tx1"/>
                          </a:solidFill>
                        </a:rPr>
                        <a:t>munera</a:t>
                      </a:r>
                      <a:r>
                        <a:rPr lang="it-IT" sz="900" dirty="0" smtClean="0">
                          <a:solidFill>
                            <a:schemeClr val="tx1"/>
                          </a:solidFill>
                        </a:rPr>
                        <a:t> ai m. per</a:t>
                      </a:r>
                      <a:r>
                        <a:rPr lang="it-IT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900" dirty="0" smtClean="0">
                          <a:solidFill>
                            <a:schemeClr val="tx1"/>
                          </a:solidFill>
                        </a:rPr>
                        <a:t> i Bisogni di salvezza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900" dirty="0" smtClean="0">
                          <a:solidFill>
                            <a:schemeClr val="tx1"/>
                          </a:solidFill>
                        </a:rPr>
                        <a:t>L’intero popolo di Dio</a:t>
                      </a:r>
                    </a:p>
                    <a:p>
                      <a:endParaRPr lang="it-IT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900" dirty="0" smtClean="0">
                          <a:solidFill>
                            <a:schemeClr val="tx1"/>
                          </a:solidFill>
                        </a:rPr>
                        <a:t>Ad </a:t>
                      </a:r>
                      <a:r>
                        <a:rPr lang="it-IT" sz="900" dirty="0" err="1" smtClean="0">
                          <a:solidFill>
                            <a:schemeClr val="tx1"/>
                          </a:solidFill>
                        </a:rPr>
                        <a:t>vitam</a:t>
                      </a:r>
                      <a:r>
                        <a:rPr lang="it-IT" sz="900" dirty="0" smtClean="0">
                          <a:solidFill>
                            <a:schemeClr val="tx1"/>
                          </a:solidFill>
                        </a:rPr>
                        <a:t>, Ad </a:t>
                      </a:r>
                      <a:r>
                        <a:rPr lang="it-IT" sz="900" dirty="0" err="1" smtClean="0">
                          <a:solidFill>
                            <a:schemeClr val="tx1"/>
                          </a:solidFill>
                        </a:rPr>
                        <a:t>tempus</a:t>
                      </a:r>
                      <a:endParaRPr lang="it-IT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900" dirty="0" smtClean="0">
                          <a:solidFill>
                            <a:schemeClr val="tx1"/>
                          </a:solidFill>
                        </a:rPr>
                        <a:t>Nuove figure missionarie</a:t>
                      </a:r>
                    </a:p>
                    <a:p>
                      <a:endParaRPr lang="it-IT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900" dirty="0" smtClean="0">
                          <a:solidFill>
                            <a:schemeClr val="tx1"/>
                          </a:solidFill>
                        </a:rPr>
                        <a:t>Missionari «di Dio»</a:t>
                      </a:r>
                    </a:p>
                    <a:p>
                      <a:endParaRPr lang="it-IT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chemeClr val="tx1"/>
                          </a:solidFill>
                        </a:rPr>
                        <a:t>Animatori di comunità «in uscita»</a:t>
                      </a:r>
                    </a:p>
                    <a:p>
                      <a:endParaRPr lang="it-IT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900" dirty="0" smtClean="0">
                          <a:solidFill>
                            <a:schemeClr val="tx1"/>
                          </a:solidFill>
                        </a:rPr>
                        <a:t>Ministeri di azione e servizio e di animazione</a:t>
                      </a:r>
                    </a:p>
                    <a:p>
                      <a:endParaRPr lang="it-IT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dirty="0" smtClean="0">
                          <a:solidFill>
                            <a:schemeClr val="tx1"/>
                          </a:solidFill>
                        </a:rPr>
                        <a:t>L’evangelizzatore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chemeClr val="tx1"/>
                          </a:solidFill>
                        </a:rPr>
                        <a:t>Ministeri di misericordia, giustizia, solidarietà</a:t>
                      </a:r>
                    </a:p>
                    <a:p>
                      <a:endParaRPr lang="it-IT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900" dirty="0" smtClean="0">
                          <a:solidFill>
                            <a:schemeClr val="tx1"/>
                          </a:solidFill>
                        </a:rPr>
                        <a:t>Pastorale vocazionale come «casting»</a:t>
                      </a:r>
                    </a:p>
                    <a:p>
                      <a:endParaRPr lang="it-IT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Oltre la conflittualità e lo spooling missionario</a:t>
                      </a:r>
                    </a:p>
                    <a:p>
                      <a:endParaRPr lang="it-IT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i compiti del ministero ordinato [missionario, ad </a:t>
                      </a:r>
                      <a:r>
                        <a:rPr lang="it-IT" sz="1100" dirty="0" err="1" smtClean="0">
                          <a:solidFill>
                            <a:schemeClr val="tx1"/>
                          </a:solidFill>
                        </a:rPr>
                        <a:t>vitam</a:t>
                      </a:r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] come «moderatore» della ministerialità miss.</a:t>
                      </a:r>
                    </a:p>
                    <a:p>
                      <a:endParaRPr lang="it-IT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La comunità ministeriale</a:t>
                      </a:r>
                    </a:p>
                    <a:p>
                      <a:endParaRPr lang="it-IT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Della</a:t>
                      </a: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</a:rPr>
                        <a:t> persona</a:t>
                      </a:r>
                    </a:p>
                    <a:p>
                      <a:endParaRPr lang="it-IT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100" baseline="0" dirty="0" smtClean="0">
                          <a:solidFill>
                            <a:schemeClr val="tx1"/>
                          </a:solidFill>
                        </a:rPr>
                        <a:t>Del servizio missionario</a:t>
                      </a:r>
                      <a:endParaRPr lang="it-IT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Auto- conoscenza</a:t>
                      </a:r>
                    </a:p>
                    <a:p>
                      <a:endParaRPr lang="it-IT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Integrazione</a:t>
                      </a:r>
                    </a:p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Sperimentazione </a:t>
                      </a:r>
                    </a:p>
                    <a:p>
                      <a:endParaRPr lang="it-IT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Purificazione e guarigione</a:t>
                      </a:r>
                      <a:endParaRPr lang="it-IT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00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23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7</a:t>
            </a:fld>
            <a:endParaRPr lang="it-IT" smtClean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288418"/>
              </p:ext>
            </p:extLst>
          </p:nvPr>
        </p:nvGraphicFramePr>
        <p:xfrm>
          <a:off x="1403648" y="836712"/>
          <a:ext cx="7200800" cy="4533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0">
                  <a:extLst>
                    <a:ext uri="{9D8B030D-6E8A-4147-A177-3AD203B41FA5}">
                      <a16:colId xmlns:a16="http://schemas.microsoft.com/office/drawing/2014/main" val="131086077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Relazione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Tra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 ministeri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1851720"/>
                  </a:ext>
                </a:extLst>
              </a:tr>
              <a:tr h="4015362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I compiti del ministero ordinato come «</a:t>
                      </a:r>
                      <a:r>
                        <a:rPr lang="it-IT" sz="1600" b="1" smtClean="0">
                          <a:solidFill>
                            <a:schemeClr val="tx1"/>
                          </a:solidFill>
                        </a:rPr>
                        <a:t>moderatore»</a:t>
                      </a: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1"/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400" b="1" smtClean="0">
                          <a:solidFill>
                            <a:schemeClr val="tx1"/>
                          </a:solidFill>
                        </a:rPr>
                        <a:t>La comunità ministeriale</a:t>
                      </a:r>
                    </a:p>
                    <a:p>
                      <a:endParaRPr lang="it-IT" sz="1400" b="1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400" b="0" smtClean="0">
                          <a:solidFill>
                            <a:schemeClr val="tx1"/>
                          </a:solidFill>
                        </a:rPr>
                        <a:t>"un insieme ristretto di persone (gruppo) che partecipa all'esercizio della cura pastorale della parrocchia o di una unità pastorale o di una "zona pastorale" (vicariato) cooperando con il parroco-moderatore"</a:t>
                      </a:r>
                    </a:p>
                    <a:p>
                      <a:endParaRPr lang="it-IT" sz="1400" b="1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103260"/>
                  </a:ext>
                </a:extLst>
              </a:tr>
            </a:tbl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187450" y="140514"/>
            <a:ext cx="7427912" cy="5040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Rounded MT Bold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Rounded MT Bold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Rounded MT Bold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 Rounded MT Bold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Rounded MT Bold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Rounded MT Bold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Rounded MT Bold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Rounded MT Bold" pitchFamily="34" charset="0"/>
                <a:cs typeface="Arial" charset="0"/>
              </a:defRPr>
            </a:lvl9pPr>
          </a:lstStyle>
          <a:p>
            <a:pPr algn="r"/>
            <a:r>
              <a:rPr lang="it-IT" sz="2800" kern="0" dirty="0" smtClean="0">
                <a:latin typeface="Britannic Bold" panose="020B0903060703020204" pitchFamily="34" charset="0"/>
              </a:rPr>
              <a:t>Ministerialità e ministeri per la missione </a:t>
            </a:r>
            <a:endParaRPr lang="it-IT" sz="2400" strike="sngStrike" kern="0" dirty="0" smtClean="0">
              <a:latin typeface="Britannic Bold" panose="020B0903060703020204" pitchFamily="34" charset="0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880478"/>
              </p:ext>
            </p:extLst>
          </p:nvPr>
        </p:nvGraphicFramePr>
        <p:xfrm>
          <a:off x="1475656" y="1772816"/>
          <a:ext cx="705678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975806914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3370330638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</a:rPr>
                        <a:t>Motivare</a:t>
                      </a:r>
                    </a:p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</a:rPr>
                        <a:t>Orientare</a:t>
                      </a:r>
                    </a:p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</a:rPr>
                        <a:t>Formare</a:t>
                      </a:r>
                    </a:p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</a:rPr>
                        <a:t>Avviare</a:t>
                      </a:r>
                    </a:p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</a:rPr>
                        <a:t>Sostenere</a:t>
                      </a:r>
                    </a:p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</a:rPr>
                        <a:t>Unificare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</a:rPr>
                        <a:t>Progettare</a:t>
                      </a:r>
                    </a:p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</a:rPr>
                        <a:t>Mettere in comunicazione</a:t>
                      </a:r>
                    </a:p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</a:rPr>
                        <a:t>Selezionare i carismi</a:t>
                      </a:r>
                    </a:p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</a:rPr>
                        <a:t>Verificare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903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91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870505"/>
              </p:ext>
            </p:extLst>
          </p:nvPr>
        </p:nvGraphicFramePr>
        <p:xfrm>
          <a:off x="1187354" y="1628800"/>
          <a:ext cx="7428008" cy="47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958">
                  <a:extLst>
                    <a:ext uri="{9D8B030D-6E8A-4147-A177-3AD203B41FA5}">
                      <a16:colId xmlns:a16="http://schemas.microsoft.com/office/drawing/2014/main" val="1658788537"/>
                    </a:ext>
                  </a:extLst>
                </a:gridCol>
                <a:gridCol w="1235050">
                  <a:extLst>
                    <a:ext uri="{9D8B030D-6E8A-4147-A177-3AD203B41FA5}">
                      <a16:colId xmlns:a16="http://schemas.microsoft.com/office/drawing/2014/main" val="291370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Competenze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capacità</a:t>
                      </a: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Formazione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Spiritualità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40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Della persona del missionario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Capacità di comprendere la personale salvezza (esperienza di liberazione personale) (autobiografia e autoconoscenza)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Capacità di autoconsapevolezza e chiarimento sulle motivazioni della “partenza o decisione”  di impegno missionario (analisi psicologica e tutoraggio spirituale)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Capacità di interpretazione critica della propria idea di missione e vita cristiana (tradizione e ecclesiale e teorie missionarie 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Capacità di definizione del proprio ruolo nella comunità ecclesiale (analisi psicologica e tutoraggio spirituale)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Capacità di sviluppare qualità umane di comunicazione, relazione, inserzione e condivisione</a:t>
                      </a:r>
                    </a:p>
                    <a:p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00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Del servizio missionario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003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923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766086"/>
                  </a:ext>
                </a:extLst>
              </a:tr>
            </a:tbl>
          </a:graphicData>
        </a:graphic>
      </p:graphicFrame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www.lucianomeddi.eu</a:t>
            </a:r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EA07A1-97AF-4C7D-B29A-6DB0DD6F593E}" type="slidenum">
              <a:rPr lang="it-IT" b="0" smtClean="0"/>
              <a:pPr eaLnBrk="1" hangingPunct="1"/>
              <a:t>8</a:t>
            </a:fld>
            <a:endParaRPr lang="it-IT" b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it-IT" sz="2800" dirty="0" smtClean="0"/>
              <a:t>Ministerialità</a:t>
            </a:r>
            <a:r>
              <a:rPr lang="it-IT" sz="2800" dirty="0"/>
              <a:t> </a:t>
            </a:r>
            <a:r>
              <a:rPr lang="it-IT" sz="2800" dirty="0" smtClean="0"/>
              <a:t>e ministeri per la missione </a:t>
            </a:r>
            <a:endParaRPr lang="it-IT" sz="2400" strike="sngStrike" dirty="0" smtClean="0"/>
          </a:p>
        </p:txBody>
      </p:sp>
    </p:spTree>
    <p:extLst>
      <p:ext uri="{BB962C8B-B14F-4D97-AF65-F5344CB8AC3E}">
        <p14:creationId xmlns:p14="http://schemas.microsoft.com/office/powerpoint/2010/main" val="21103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654490"/>
              </p:ext>
            </p:extLst>
          </p:nvPr>
        </p:nvGraphicFramePr>
        <p:xfrm>
          <a:off x="1187354" y="1628800"/>
          <a:ext cx="7428008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958">
                  <a:extLst>
                    <a:ext uri="{9D8B030D-6E8A-4147-A177-3AD203B41FA5}">
                      <a16:colId xmlns:a16="http://schemas.microsoft.com/office/drawing/2014/main" val="1658788537"/>
                    </a:ext>
                  </a:extLst>
                </a:gridCol>
                <a:gridCol w="1235050">
                  <a:extLst>
                    <a:ext uri="{9D8B030D-6E8A-4147-A177-3AD203B41FA5}">
                      <a16:colId xmlns:a16="http://schemas.microsoft.com/office/drawing/2014/main" val="291370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Competenze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capacità</a:t>
                      </a: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Formazione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Spiritualità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40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Della persona del missionario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00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Del servizio missionario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Capacità di partire, inserirsi e condividere (analisi delle condizioni psico-fisiche)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Capacità di conoscere e comprendere il valore di un contesto sociale, religioso  e culturale (conoscenza antropologiche, inculturazione, dialogo interculturale e semina verbi)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Capacità di guida, animazione, sostegno e accompagnamento di una comunità o gruppo (</a:t>
                      </a:r>
                      <a:r>
                        <a:rPr lang="it-IT" sz="1100" b="0" dirty="0" err="1" smtClean="0">
                          <a:solidFill>
                            <a:schemeClr val="tx1"/>
                          </a:solidFill>
                        </a:rPr>
                        <a:t>leadering</a:t>
                      </a: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it-IT" sz="1100" b="0" dirty="0" err="1" smtClean="0">
                          <a:solidFill>
                            <a:schemeClr val="tx1"/>
                          </a:solidFill>
                        </a:rPr>
                        <a:t>coaching</a:t>
                      </a: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, dinamica di gruppo)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Capacità di comprendere il bisogno missionario di una comunità o soggetto umano (analisi storica e analisi di marketing)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Capacità di progettare interventi di promozione umana e di formazione (management)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Capacità di comunicare. Trasmettere, mass-mediare, pubblicizzare e narrare  l’esperienza di fede (</a:t>
                      </a:r>
                      <a:r>
                        <a:rPr lang="it-IT" sz="1100" b="0" dirty="0" err="1" smtClean="0">
                          <a:solidFill>
                            <a:schemeClr val="tx1"/>
                          </a:solidFill>
                        </a:rPr>
                        <a:t>broadcasting</a:t>
                      </a: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, mass-</a:t>
                      </a:r>
                      <a:r>
                        <a:rPr lang="it-IT" sz="1100" b="0" dirty="0" err="1" smtClean="0">
                          <a:solidFill>
                            <a:schemeClr val="tx1"/>
                          </a:solidFill>
                        </a:rPr>
                        <a:t>medialità</a:t>
                      </a: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it-IT" sz="1100" b="0" dirty="0" err="1" smtClean="0">
                          <a:solidFill>
                            <a:schemeClr val="tx1"/>
                          </a:solidFill>
                        </a:rPr>
                        <a:t>telling</a:t>
                      </a: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Capacità di conoscere e praticare i linguaggi della fede cristiana: bibbia, liturgia, spiritualità (esegesi, ermeneutica,  attualizzazione)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Capacità di cooperazione e lavoro di rete tra i  diversi ministeri e dell’intero popolo di Dio (cooperative </a:t>
                      </a:r>
                      <a:r>
                        <a:rPr lang="it-IT" sz="1100" b="0" dirty="0" err="1" smtClean="0">
                          <a:solidFill>
                            <a:schemeClr val="tx1"/>
                          </a:solidFill>
                        </a:rPr>
                        <a:t>working</a:t>
                      </a: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 e evangelizzazione vocazionale dei ministeri)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Capacità relative al “farsi prossimo” e liberare le persone (utilizzo  dei principi della dottrina sociale della chiesa)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Capacità di entrare in relazione, accompagnare, guarire e  sostenere la conversione,  (</a:t>
                      </a:r>
                      <a:r>
                        <a:rPr lang="it-IT" sz="1100" b="0" dirty="0" err="1" smtClean="0">
                          <a:solidFill>
                            <a:schemeClr val="tx1"/>
                          </a:solidFill>
                        </a:rPr>
                        <a:t>counseling</a:t>
                      </a: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Capacità di formare. Insegnare e (aiutare ad)  apprendere la fede (training  e </a:t>
                      </a:r>
                      <a:r>
                        <a:rPr lang="it-IT" sz="1100" b="0" dirty="0" err="1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it-IT" sz="11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endParaRPr lang="it-IT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003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923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766086"/>
                  </a:ext>
                </a:extLst>
              </a:tr>
            </a:tbl>
          </a:graphicData>
        </a:graphic>
      </p:graphicFrame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www.lucianomeddi.eu</a:t>
            </a:r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EA07A1-97AF-4C7D-B29A-6DB0DD6F593E}" type="slidenum">
              <a:rPr lang="it-IT" b="0" smtClean="0"/>
              <a:pPr eaLnBrk="1" hangingPunct="1"/>
              <a:t>9</a:t>
            </a:fld>
            <a:endParaRPr lang="it-IT" b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it-IT" sz="2800" dirty="0" smtClean="0"/>
              <a:t>Ministerialità</a:t>
            </a:r>
            <a:r>
              <a:rPr lang="it-IT" sz="2800" dirty="0"/>
              <a:t> </a:t>
            </a:r>
            <a:r>
              <a:rPr lang="it-IT" sz="2800" dirty="0" smtClean="0"/>
              <a:t>e ministeri per la missione </a:t>
            </a:r>
            <a:endParaRPr lang="it-IT" sz="2400" strike="sngStrike" dirty="0" smtClean="0"/>
          </a:p>
        </p:txBody>
      </p:sp>
    </p:spTree>
    <p:extLst>
      <p:ext uri="{BB962C8B-B14F-4D97-AF65-F5344CB8AC3E}">
        <p14:creationId xmlns:p14="http://schemas.microsoft.com/office/powerpoint/2010/main" val="235819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di_puu">
  <a:themeElements>
    <a:clrScheme name="meddi_pu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eddi_puu">
      <a:majorFont>
        <a:latin typeface="Arial Rounded MT Bol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ddi_pu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ISIIO ministerialità" id="{66EA9CE1-526D-4199-8E16-778B018E01D8}" vid="{A38BDB7F-D47A-4045-9611-83FA1E1DA2F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MISSIO%20ministerialità</Template>
  <TotalTime>173</TotalTime>
  <Words>879</Words>
  <Application>Microsoft Office PowerPoint</Application>
  <PresentationFormat>Presentazione su schermo (4:3)</PresentationFormat>
  <Paragraphs>246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Britannic Bold</vt:lpstr>
      <vt:lpstr>Calibri</vt:lpstr>
      <vt:lpstr>meddi_puu</vt:lpstr>
      <vt:lpstr>Ministerialità e ministeri  per la missione Luciano Meddi, Verona-Cum, 25 aprile 2017  </vt:lpstr>
      <vt:lpstr>Parole chiave</vt:lpstr>
      <vt:lpstr>Ministerialità e ministeri per la missione </vt:lpstr>
      <vt:lpstr>Ministerialità e ministeri per la missione </vt:lpstr>
      <vt:lpstr>Ministerialità e ministeri per la missione </vt:lpstr>
      <vt:lpstr>Ministerialità e ministeri per la missione </vt:lpstr>
      <vt:lpstr>Presentazione standard di PowerPoint</vt:lpstr>
      <vt:lpstr>Ministerialità e ministeri per la missione </vt:lpstr>
      <vt:lpstr>Ministerialità e ministeri per la missione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Ministerialità e ministeri per la missione  Intervento di  Luciano Meddi al seminario Caritas Italiana Gruppo di Ricerca Formativa sui Centri di Ascolto, martedi 14 marzo 2017</dc:title>
  <dc:creator>luciano meddi</dc:creator>
  <cp:lastModifiedBy>luciano meddi</cp:lastModifiedBy>
  <cp:revision>36</cp:revision>
  <cp:lastPrinted>2017-04-23T14:30:19Z</cp:lastPrinted>
  <dcterms:created xsi:type="dcterms:W3CDTF">2017-04-20T14:07:03Z</dcterms:created>
  <dcterms:modified xsi:type="dcterms:W3CDTF">2017-04-26T18:39:04Z</dcterms:modified>
</cp:coreProperties>
</file>