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slides/slide25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s/slide2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2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62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888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05F743-7DAA-4610-B105-DB6207980055}" type="datetimeFigureOut">
              <a:rPr lang="it-IT" smtClean="0"/>
              <a:pPr/>
              <a:t>18-06-2012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2E0036-26B8-43BF-8922-65B09553913F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38347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E7E-B220-40EE-889B-4376CE093585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E7E-B220-40EE-889B-4376CE09358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E7E-B220-40EE-889B-4376CE09358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dirty="0" smtClean="0"/>
              <a:t>Terzo livello</a:t>
            </a:r>
          </a:p>
          <a:p>
            <a:pPr lvl="3" eaLnBrk="1" latinLnBrk="0" hangingPunct="1"/>
            <a:r>
              <a:rPr lang="it-IT" dirty="0" smtClean="0"/>
              <a:t>Quarto livello</a:t>
            </a:r>
          </a:p>
          <a:p>
            <a:pPr lvl="4" eaLnBrk="1" latinLnBrk="0" hangingPunct="1"/>
            <a:r>
              <a:rPr lang="it-IT" dirty="0" smtClean="0"/>
              <a:t>Quinto livello</a:t>
            </a:r>
            <a:endParaRPr kumimoji="0"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www.lucianomeddi.eu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fld id="{98430E7E-B220-40EE-889B-4376CE093585}" type="slidenum">
              <a:rPr lang="it-IT" smtClean="0"/>
              <a:pPr/>
              <a:t>‹n.›</a:t>
            </a:fld>
            <a:endParaRPr lang="it-IT" dirty="0"/>
          </a:p>
        </p:txBody>
      </p:sp>
      <p:pic>
        <p:nvPicPr>
          <p:cNvPr id="7" name="Immagine 6" descr="http://www.diocesidibenevento.it/moduli/filemanager/file/2231.jpg"/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18072" t="42180"/>
          <a:stretch/>
        </p:blipFill>
        <p:spPr bwMode="auto">
          <a:xfrm>
            <a:off x="66626" y="2132856"/>
            <a:ext cx="1337022" cy="10801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/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E7E-B220-40EE-889B-4376CE093585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E7E-B220-40EE-889B-4376CE09358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E7E-B220-40EE-889B-4376CE09358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E7E-B220-40EE-889B-4376CE09358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E7E-B220-40EE-889B-4376CE093585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E7E-B220-40EE-889B-4376CE09358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E7E-B220-40EE-889B-4376CE093585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</a:lstStyle>
          <a:p>
            <a:pPr marL="0" algn="l" eaLnBrk="1" latinLnBrk="0" hangingPunct="1"/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fld id="{98430E7E-B220-40EE-889B-4376CE093585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8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Educare nella comunità cristiana e co-educarsi come comunità</a:t>
            </a:r>
          </a:p>
        </p:txBody>
      </p:sp>
      <p:pic>
        <p:nvPicPr>
          <p:cNvPr id="5" name="Immagine 4" descr="http://www.diocesidibenevento.it/moduli/filemanager/file/223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18072" t="42180"/>
          <a:stretch/>
        </p:blipFill>
        <p:spPr bwMode="auto">
          <a:xfrm>
            <a:off x="1560723" y="2924944"/>
            <a:ext cx="3888432" cy="259228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/>
            </a:ext>
          </a:extLst>
        </p:spPr>
      </p:pic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580112" y="1850064"/>
            <a:ext cx="3259088" cy="4531264"/>
          </a:xfrm>
        </p:spPr>
        <p:txBody>
          <a:bodyPr>
            <a:normAutofit/>
          </a:bodyPr>
          <a:lstStyle/>
          <a:p>
            <a:endParaRPr lang="it-IT" b="1" dirty="0" smtClean="0"/>
          </a:p>
          <a:p>
            <a:r>
              <a:rPr lang="it-IT" b="1" dirty="0" smtClean="0"/>
              <a:t>Riflessione </a:t>
            </a:r>
            <a:r>
              <a:rPr lang="it-IT" b="1" dirty="0"/>
              <a:t>teologico-pastorale fondamentale</a:t>
            </a:r>
            <a:endParaRPr lang="it-IT" dirty="0"/>
          </a:p>
          <a:p>
            <a:r>
              <a:rPr lang="it-IT" dirty="0"/>
              <a:t>Intervento di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don </a:t>
            </a:r>
            <a:r>
              <a:rPr lang="it-IT" dirty="0"/>
              <a:t>Luciano </a:t>
            </a:r>
            <a:r>
              <a:rPr lang="it-IT" dirty="0" err="1"/>
              <a:t>Meddi</a:t>
            </a:r>
            <a:r>
              <a:rPr lang="it-IT" dirty="0"/>
              <a:t>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al </a:t>
            </a:r>
            <a:r>
              <a:rPr lang="it-IT" dirty="0"/>
              <a:t>convegno </a:t>
            </a:r>
            <a:r>
              <a:rPr lang="it-IT" dirty="0" smtClean="0"/>
              <a:t>diocesano di </a:t>
            </a:r>
            <a:r>
              <a:rPr lang="it-IT" dirty="0"/>
              <a:t>Benevento</a:t>
            </a:r>
            <a:r>
              <a:rPr lang="it-IT" dirty="0" smtClean="0"/>
              <a:t> </a:t>
            </a:r>
          </a:p>
          <a:p>
            <a:r>
              <a:rPr lang="it-IT" dirty="0" smtClean="0"/>
              <a:t>18 </a:t>
            </a:r>
            <a:r>
              <a:rPr lang="it-IT" dirty="0"/>
              <a:t>giugno 2012</a:t>
            </a:r>
          </a:p>
          <a:p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E7E-B220-40EE-889B-4376CE093585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032314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2296"/>
            <a:r>
              <a:rPr lang="it-IT" sz="3200" dirty="0"/>
              <a:t>3. Quale comunità genera e fa crescere la fede</a:t>
            </a:r>
            <a:r>
              <a:rPr lang="it-IT" sz="3200" dirty="0" smtClean="0"/>
              <a:t>?</a:t>
            </a:r>
            <a:endParaRPr lang="it-IT" sz="2000" dirty="0"/>
          </a:p>
        </p:txBody>
      </p:sp>
      <p:sp>
        <p:nvSpPr>
          <p:cNvPr id="6" name="Segnaposto tes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646" indent="-514350">
              <a:buNone/>
            </a:pPr>
            <a:r>
              <a:rPr lang="it-IT" b="1" dirty="0"/>
              <a:t>Una comunità che continua la pratica messianica di Gesù</a:t>
            </a:r>
          </a:p>
          <a:p>
            <a:pPr lvl="1"/>
            <a:r>
              <a:rPr lang="it-IT" dirty="0"/>
              <a:t>Cosa deve fare una chiesa? </a:t>
            </a:r>
            <a:endParaRPr lang="it-IT" dirty="0" smtClean="0"/>
          </a:p>
          <a:p>
            <a:pPr lvl="1"/>
            <a:r>
              <a:rPr lang="it-IT" dirty="0"/>
              <a:t>È necessario </a:t>
            </a:r>
            <a:r>
              <a:rPr lang="it-IT" b="1" dirty="0"/>
              <a:t>tenere sempre uniti i tre  racconti della missione</a:t>
            </a:r>
            <a:r>
              <a:rPr lang="it-IT" dirty="0"/>
              <a:t>: </a:t>
            </a:r>
            <a:endParaRPr lang="it-IT" dirty="0" smtClean="0"/>
          </a:p>
          <a:p>
            <a:pPr lvl="2"/>
            <a:r>
              <a:rPr lang="it-IT" dirty="0" smtClean="0"/>
              <a:t>la </a:t>
            </a:r>
            <a:r>
              <a:rPr lang="it-IT" dirty="0"/>
              <a:t>predica messianica a </a:t>
            </a:r>
            <a:r>
              <a:rPr lang="it-IT" dirty="0" err="1"/>
              <a:t>Nazaret</a:t>
            </a:r>
            <a:r>
              <a:rPr lang="it-IT" dirty="0"/>
              <a:t> (Lc. 4,16ss); </a:t>
            </a:r>
            <a:endParaRPr lang="it-IT" dirty="0" smtClean="0"/>
          </a:p>
          <a:p>
            <a:pPr lvl="2"/>
            <a:r>
              <a:rPr lang="it-IT" dirty="0" smtClean="0"/>
              <a:t>l’invio </a:t>
            </a:r>
            <a:r>
              <a:rPr lang="it-IT" dirty="0" err="1"/>
              <a:t>pre</a:t>
            </a:r>
            <a:r>
              <a:rPr lang="it-IT" dirty="0"/>
              <a:t>-pasquale dei discepoli ad annunciare la pace, </a:t>
            </a:r>
            <a:r>
              <a:rPr lang="it-IT" i="1" dirty="0"/>
              <a:t>shalom</a:t>
            </a:r>
            <a:r>
              <a:rPr lang="it-IT" dirty="0"/>
              <a:t>, e radunare il nuovo Israele; </a:t>
            </a:r>
            <a:endParaRPr lang="it-IT" dirty="0" smtClean="0"/>
          </a:p>
          <a:p>
            <a:pPr lvl="2"/>
            <a:r>
              <a:rPr lang="it-IT" dirty="0" smtClean="0"/>
              <a:t>il </a:t>
            </a:r>
            <a:r>
              <a:rPr lang="it-IT" dirty="0"/>
              <a:t>mandato missionario di Mt 28 (o Mc 16) centrato sul fare discepoli e  battezzare. 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07504" y="3356992"/>
            <a:ext cx="1296144" cy="2562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 smtClean="0"/>
              <a:t>1. Nuova Evangelizzazione e crisi formativa ecclesiale</a:t>
            </a:r>
            <a:br>
              <a:rPr lang="it-IT" sz="900" dirty="0" smtClean="0"/>
            </a:br>
            <a:r>
              <a:rPr lang="it-IT" sz="900" dirty="0" smtClean="0"/>
              <a:t>2. Pratiche riconosciute. Oltre il modello tridentino</a:t>
            </a:r>
            <a:br>
              <a:rPr lang="it-IT" sz="900" dirty="0" smtClean="0"/>
            </a:br>
            <a:r>
              <a:rPr lang="it-IT" sz="1050" b="1" dirty="0" smtClean="0"/>
              <a:t>3. Quale comunità genera e fa crescere la fede?  Ripensare la missione</a:t>
            </a:r>
            <a:r>
              <a:rPr lang="it-IT" sz="900" dirty="0" smtClean="0"/>
              <a:t/>
            </a:r>
            <a:br>
              <a:rPr lang="it-IT" sz="900" dirty="0" smtClean="0"/>
            </a:br>
            <a:r>
              <a:rPr lang="it-IT" sz="900" dirty="0" smtClean="0"/>
              <a:t>4. Comunità che educano: le pratiche e attività formative</a:t>
            </a:r>
            <a:br>
              <a:rPr lang="it-IT" sz="900" dirty="0" smtClean="0"/>
            </a:br>
            <a:r>
              <a:rPr lang="it-IT" sz="900" dirty="0" smtClean="0"/>
              <a:t>5. Comunità scopo della formazione e della pastorale tutta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E7E-B220-40EE-889B-4376CE093585}" type="slidenum">
              <a:rPr lang="it-IT" smtClean="0"/>
              <a:pPr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5665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2296"/>
            <a:r>
              <a:rPr lang="it-IT" sz="3200" dirty="0"/>
              <a:t>3. Quale comunità genera e fa crescere la fede</a:t>
            </a:r>
            <a:r>
              <a:rPr lang="it-IT" sz="3200" dirty="0" smtClean="0"/>
              <a:t>?</a:t>
            </a:r>
            <a:endParaRPr lang="it-IT" sz="2000" dirty="0"/>
          </a:p>
        </p:txBody>
      </p:sp>
      <p:sp>
        <p:nvSpPr>
          <p:cNvPr id="6" name="Segnaposto tes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646" indent="-514350">
              <a:buFont typeface="+mj-lt"/>
              <a:buAutoNum type="arabicPeriod" startAt="31"/>
            </a:pPr>
            <a:r>
              <a:rPr lang="it-IT" b="1" dirty="0"/>
              <a:t>Una comunità </a:t>
            </a:r>
            <a:r>
              <a:rPr lang="it-IT" b="1" dirty="0" smtClean="0"/>
              <a:t>luogo </a:t>
            </a:r>
            <a:r>
              <a:rPr lang="it-IT" b="1" dirty="0"/>
              <a:t>di apprendimento ad essere discepoli e sentirsi responsabili dei beni </a:t>
            </a:r>
            <a:r>
              <a:rPr lang="it-IT" b="1" dirty="0" smtClean="0"/>
              <a:t>messianici comporta una pastorale</a:t>
            </a:r>
          </a:p>
          <a:p>
            <a:pPr lvl="1"/>
            <a:r>
              <a:rPr lang="it-IT" dirty="0" smtClean="0"/>
              <a:t>Per annunciare </a:t>
            </a:r>
            <a:r>
              <a:rPr lang="it-IT" dirty="0"/>
              <a:t>il motivo della morte di Cristo</a:t>
            </a:r>
          </a:p>
          <a:p>
            <a:pPr lvl="1"/>
            <a:r>
              <a:rPr lang="it-IT" dirty="0" smtClean="0"/>
              <a:t>Comprendere il giudizio </a:t>
            </a:r>
            <a:r>
              <a:rPr lang="it-IT" dirty="0"/>
              <a:t>della comunità sulla storia in cui vive</a:t>
            </a:r>
          </a:p>
          <a:p>
            <a:pPr lvl="1"/>
            <a:r>
              <a:rPr lang="it-IT" dirty="0"/>
              <a:t>R</a:t>
            </a:r>
            <a:r>
              <a:rPr lang="it-IT" dirty="0" smtClean="0"/>
              <a:t>icostruire </a:t>
            </a:r>
            <a:r>
              <a:rPr lang="it-IT" dirty="0"/>
              <a:t>il luogo del discernimento comunitario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07504" y="3356992"/>
            <a:ext cx="1296144" cy="2562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 smtClean="0"/>
              <a:t>1. Nuova Evangelizzazione e crisi formativa ecclesiale</a:t>
            </a:r>
            <a:br>
              <a:rPr lang="it-IT" sz="900" dirty="0" smtClean="0"/>
            </a:br>
            <a:r>
              <a:rPr lang="it-IT" sz="900" dirty="0" smtClean="0"/>
              <a:t>2. Pratiche riconosciute. Oltre il modello tridentino</a:t>
            </a:r>
            <a:br>
              <a:rPr lang="it-IT" sz="900" dirty="0" smtClean="0"/>
            </a:br>
            <a:r>
              <a:rPr lang="it-IT" sz="1050" b="1" dirty="0" smtClean="0"/>
              <a:t>3. Quale comunità genera e fa crescere la fede?  Ripensare la missione</a:t>
            </a:r>
            <a:r>
              <a:rPr lang="it-IT" sz="900" dirty="0" smtClean="0"/>
              <a:t/>
            </a:r>
            <a:br>
              <a:rPr lang="it-IT" sz="900" dirty="0" smtClean="0"/>
            </a:br>
            <a:r>
              <a:rPr lang="it-IT" sz="900" dirty="0" smtClean="0"/>
              <a:t>4. Comunità che educano: le pratiche e attività formative</a:t>
            </a:r>
            <a:br>
              <a:rPr lang="it-IT" sz="900" dirty="0" smtClean="0"/>
            </a:br>
            <a:r>
              <a:rPr lang="it-IT" sz="900" dirty="0" smtClean="0"/>
              <a:t>5. Comunità scopo della formazione e della pastorale tutta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E7E-B220-40EE-889B-4376CE093585}" type="slidenum">
              <a:rPr lang="it-IT" smtClean="0"/>
              <a:pPr/>
              <a:t>11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4106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2296"/>
            <a:r>
              <a:rPr lang="it-IT" sz="3200" dirty="0"/>
              <a:t>3. Quale comunità genera e fa crescere la fede</a:t>
            </a:r>
            <a:r>
              <a:rPr lang="it-IT" sz="3200" dirty="0" smtClean="0"/>
              <a:t>?</a:t>
            </a:r>
            <a:endParaRPr lang="it-IT" sz="2000" dirty="0"/>
          </a:p>
        </p:txBody>
      </p:sp>
      <p:sp>
        <p:nvSpPr>
          <p:cNvPr id="6" name="Segnaposto testo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96646" indent="-514350">
              <a:buFont typeface="+mj-lt"/>
              <a:buAutoNum type="arabicPeriod" startAt="32"/>
            </a:pPr>
            <a:r>
              <a:rPr lang="it-IT" dirty="0"/>
              <a:t>Dare forma eucaristica alla parrocchia. L’eucarestia manifesto </a:t>
            </a:r>
            <a:r>
              <a:rPr lang="it-IT" dirty="0" smtClean="0"/>
              <a:t>formativo</a:t>
            </a:r>
          </a:p>
          <a:p>
            <a:pPr marL="870966" lvl="1" indent="-514350"/>
            <a:r>
              <a:rPr lang="it-IT" dirty="0" smtClean="0"/>
              <a:t>Il </a:t>
            </a:r>
            <a:r>
              <a:rPr lang="it-IT" dirty="0"/>
              <a:t>rito è un manifesto della formazione cristiana. Riceviamo lo Spirito per: </a:t>
            </a:r>
            <a:endParaRPr lang="it-IT" dirty="0" smtClean="0"/>
          </a:p>
          <a:p>
            <a:pPr marL="1117854" lvl="2" indent="-514350"/>
            <a:r>
              <a:rPr lang="it-IT" i="1" dirty="0" smtClean="0"/>
              <a:t>fare </a:t>
            </a:r>
            <a:r>
              <a:rPr lang="it-IT" i="1" dirty="0"/>
              <a:t>il raduno universale dei popoli, </a:t>
            </a:r>
            <a:endParaRPr lang="it-IT" i="1" dirty="0" smtClean="0"/>
          </a:p>
          <a:p>
            <a:pPr marL="1117854" lvl="2" indent="-514350"/>
            <a:r>
              <a:rPr lang="it-IT" i="1" dirty="0" smtClean="0"/>
              <a:t>riconciliare</a:t>
            </a:r>
            <a:r>
              <a:rPr lang="it-IT" i="1" dirty="0"/>
              <a:t>, </a:t>
            </a:r>
            <a:r>
              <a:rPr lang="it-IT" i="1" dirty="0" smtClean="0"/>
              <a:t>lodare</a:t>
            </a:r>
            <a:r>
              <a:rPr lang="it-IT" i="1" dirty="0"/>
              <a:t>, </a:t>
            </a:r>
            <a:endParaRPr lang="it-IT" i="1" dirty="0" smtClean="0"/>
          </a:p>
          <a:p>
            <a:pPr marL="1117854" lvl="2" indent="-514350"/>
            <a:r>
              <a:rPr lang="it-IT" i="1" dirty="0" smtClean="0"/>
              <a:t>ascoltare </a:t>
            </a:r>
            <a:r>
              <a:rPr lang="it-IT" i="1" dirty="0"/>
              <a:t>cioè interpretare la vita personale e sociale con gli occhi di Dio, </a:t>
            </a:r>
            <a:endParaRPr lang="it-IT" i="1" dirty="0" smtClean="0"/>
          </a:p>
          <a:p>
            <a:pPr marL="1117854" lvl="2" indent="-514350"/>
            <a:r>
              <a:rPr lang="it-IT" i="1" dirty="0" smtClean="0"/>
              <a:t>offrirci </a:t>
            </a:r>
            <a:r>
              <a:rPr lang="it-IT" i="1" dirty="0"/>
              <a:t>e essere trasformati con il dono dello Spirito</a:t>
            </a:r>
            <a:r>
              <a:rPr lang="it-IT" i="1" dirty="0" smtClean="0"/>
              <a:t>,</a:t>
            </a:r>
          </a:p>
          <a:p>
            <a:pPr marL="1117854" lvl="2" indent="-514350"/>
            <a:r>
              <a:rPr lang="it-IT" i="1" dirty="0" smtClean="0"/>
              <a:t> </a:t>
            </a:r>
            <a:r>
              <a:rPr lang="it-IT" i="1" dirty="0"/>
              <a:t>invocare servire la paternità di Dio il Padre, </a:t>
            </a:r>
            <a:endParaRPr lang="it-IT" i="1" dirty="0" smtClean="0"/>
          </a:p>
          <a:p>
            <a:pPr marL="1117854" lvl="2" indent="-514350"/>
            <a:r>
              <a:rPr lang="it-IT" i="1" dirty="0" smtClean="0"/>
              <a:t>essere </a:t>
            </a:r>
            <a:r>
              <a:rPr lang="it-IT" i="1" dirty="0"/>
              <a:t>in comunione con il Risorto</a:t>
            </a:r>
            <a:r>
              <a:rPr lang="it-IT" dirty="0"/>
              <a:t>.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07504" y="3356992"/>
            <a:ext cx="1296144" cy="2562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 smtClean="0"/>
              <a:t>1. Nuova Evangelizzazione e crisi formativa ecclesiale</a:t>
            </a:r>
            <a:br>
              <a:rPr lang="it-IT" sz="900" dirty="0" smtClean="0"/>
            </a:br>
            <a:r>
              <a:rPr lang="it-IT" sz="900" dirty="0" smtClean="0"/>
              <a:t>2. Pratiche riconosciute. Oltre il modello tridentino</a:t>
            </a:r>
            <a:br>
              <a:rPr lang="it-IT" sz="900" dirty="0" smtClean="0"/>
            </a:br>
            <a:r>
              <a:rPr lang="it-IT" sz="1050" b="1" dirty="0" smtClean="0"/>
              <a:t>3. Quale comunità genera e fa crescere la fede?  Ripensare la missione</a:t>
            </a:r>
            <a:r>
              <a:rPr lang="it-IT" sz="900" dirty="0" smtClean="0"/>
              <a:t/>
            </a:r>
            <a:br>
              <a:rPr lang="it-IT" sz="900" dirty="0" smtClean="0"/>
            </a:br>
            <a:r>
              <a:rPr lang="it-IT" sz="900" dirty="0" smtClean="0"/>
              <a:t>4. Comunità che educano: le pratiche e attività formative</a:t>
            </a:r>
            <a:br>
              <a:rPr lang="it-IT" sz="900" dirty="0" smtClean="0"/>
            </a:br>
            <a:r>
              <a:rPr lang="it-IT" sz="900" dirty="0" smtClean="0"/>
              <a:t>5. Comunità scopo della formazione e della pastorale tutta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E7E-B220-40EE-889B-4376CE093585}" type="slidenum">
              <a:rPr lang="it-IT" smtClean="0"/>
              <a:pPr/>
              <a:t>12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6926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2296"/>
            <a:r>
              <a:rPr lang="it-IT" sz="3200" dirty="0"/>
              <a:t>3. Quale comunità genera e fa crescere la fede</a:t>
            </a:r>
            <a:r>
              <a:rPr lang="it-IT" sz="3200" dirty="0" smtClean="0"/>
              <a:t>?</a:t>
            </a:r>
            <a:endParaRPr lang="it-IT" sz="2000" dirty="0"/>
          </a:p>
        </p:txBody>
      </p:sp>
      <p:sp>
        <p:nvSpPr>
          <p:cNvPr id="6" name="Segnaposto testo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96646" indent="-514350">
              <a:buFont typeface="+mj-lt"/>
              <a:buAutoNum type="arabicPeriod" startAt="33"/>
            </a:pPr>
            <a:r>
              <a:rPr lang="it-IT" b="1" dirty="0"/>
              <a:t>La pratica messianica rilegge le dimensioni e attività della comunità</a:t>
            </a:r>
          </a:p>
          <a:p>
            <a:pPr lvl="1"/>
            <a:r>
              <a:rPr lang="it-IT" dirty="0"/>
              <a:t>la organizzazione delle tre attività fondamentali o </a:t>
            </a:r>
            <a:r>
              <a:rPr lang="it-IT" i="1" dirty="0"/>
              <a:t>Tria </a:t>
            </a:r>
            <a:r>
              <a:rPr lang="it-IT" i="1" dirty="0" err="1"/>
              <a:t>Munera</a:t>
            </a:r>
            <a:r>
              <a:rPr lang="it-IT" dirty="0"/>
              <a:t> </a:t>
            </a:r>
            <a:endParaRPr lang="it-IT" dirty="0" smtClean="0"/>
          </a:p>
          <a:p>
            <a:pPr lvl="1"/>
            <a:r>
              <a:rPr lang="it-IT" dirty="0"/>
              <a:t>vanno ripensate come dimensioni e non compiti della pastorale che dovrà essere il servizio al Regno in un </a:t>
            </a:r>
            <a:r>
              <a:rPr lang="it-IT" dirty="0" smtClean="0"/>
              <a:t>luogo</a:t>
            </a:r>
          </a:p>
          <a:p>
            <a:pPr lvl="1"/>
            <a:r>
              <a:rPr lang="it-IT" dirty="0"/>
              <a:t>vanno fatte nascere nuove esperienze di </a:t>
            </a:r>
            <a:r>
              <a:rPr lang="it-IT" i="1" dirty="0"/>
              <a:t>piccole comunità</a:t>
            </a:r>
            <a:r>
              <a:rPr lang="it-IT" dirty="0"/>
              <a:t> a servizio del regno di </a:t>
            </a:r>
            <a:r>
              <a:rPr lang="it-IT" dirty="0" smtClean="0"/>
              <a:t>Dio</a:t>
            </a:r>
          </a:p>
          <a:p>
            <a:pPr lvl="1"/>
            <a:r>
              <a:rPr lang="it-IT" dirty="0" smtClean="0"/>
              <a:t>All'interno si </a:t>
            </a:r>
            <a:r>
              <a:rPr lang="it-IT" dirty="0"/>
              <a:t>svilupperanno </a:t>
            </a:r>
            <a:r>
              <a:rPr lang="it-IT" i="1" dirty="0"/>
              <a:t>ministeri</a:t>
            </a:r>
            <a:r>
              <a:rPr lang="it-IT" dirty="0"/>
              <a:t> secondo i carismi e le capacità di risposta </a:t>
            </a:r>
          </a:p>
          <a:p>
            <a:pPr lvl="1"/>
            <a:endParaRPr lang="it-IT" dirty="0" smtClean="0"/>
          </a:p>
          <a:p>
            <a:pPr lvl="1"/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7504" y="3356992"/>
            <a:ext cx="1296144" cy="2562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 smtClean="0"/>
              <a:t>1. Nuova Evangelizzazione e crisi formativa ecclesiale</a:t>
            </a:r>
            <a:br>
              <a:rPr lang="it-IT" sz="900" dirty="0" smtClean="0"/>
            </a:br>
            <a:r>
              <a:rPr lang="it-IT" sz="900" dirty="0" smtClean="0"/>
              <a:t>2. Pratiche riconosciute. Oltre il modello tridentino</a:t>
            </a:r>
            <a:br>
              <a:rPr lang="it-IT" sz="900" dirty="0" smtClean="0"/>
            </a:br>
            <a:r>
              <a:rPr lang="it-IT" sz="1050" b="1" dirty="0" smtClean="0"/>
              <a:t>3. Quale comunità genera e fa crescere la fede?  Ripensare la missione</a:t>
            </a:r>
            <a:r>
              <a:rPr lang="it-IT" sz="900" dirty="0" smtClean="0"/>
              <a:t/>
            </a:r>
            <a:br>
              <a:rPr lang="it-IT" sz="900" dirty="0" smtClean="0"/>
            </a:br>
            <a:r>
              <a:rPr lang="it-IT" sz="900" dirty="0" smtClean="0"/>
              <a:t>4. Comunità che educano: le pratiche e attività formative</a:t>
            </a:r>
            <a:br>
              <a:rPr lang="it-IT" sz="900" dirty="0" smtClean="0"/>
            </a:br>
            <a:r>
              <a:rPr lang="it-IT" sz="900" dirty="0" smtClean="0"/>
              <a:t>5. Comunità scopo della formazione e della pastorale tutta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E7E-B220-40EE-889B-4376CE093585}" type="slidenum">
              <a:rPr lang="it-IT" smtClean="0"/>
              <a:pPr/>
              <a:t>13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7096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5386536"/>
          </a:xfrm>
        </p:spPr>
        <p:txBody>
          <a:bodyPr/>
          <a:lstStyle/>
          <a:p>
            <a:pPr marL="82296"/>
            <a:r>
              <a:rPr lang="it-IT" sz="1800" b="0" dirty="0" smtClean="0"/>
              <a:t>1. Nuova </a:t>
            </a:r>
            <a:r>
              <a:rPr lang="it-IT" sz="1800" b="0" dirty="0"/>
              <a:t>Evangelizzazione e crisi formativa ecclesiale</a:t>
            </a:r>
            <a:br>
              <a:rPr lang="it-IT" sz="1800" b="0" dirty="0"/>
            </a:br>
            <a:r>
              <a:rPr lang="it-IT" sz="1800" b="0" dirty="0" smtClean="0"/>
              <a:t>2. Pratiche </a:t>
            </a:r>
            <a:r>
              <a:rPr lang="it-IT" sz="1800" b="0" dirty="0"/>
              <a:t>riconosciute. Oltre il modello tridentino</a:t>
            </a:r>
            <a:br>
              <a:rPr lang="it-IT" sz="1800" b="0" dirty="0"/>
            </a:br>
            <a:r>
              <a:rPr lang="it-IT" sz="1800" b="0" dirty="0" smtClean="0"/>
              <a:t>3. Quale </a:t>
            </a:r>
            <a:r>
              <a:rPr lang="it-IT" sz="1800" b="0" dirty="0"/>
              <a:t>comunità genera e fa crescere la fede? </a:t>
            </a:r>
            <a:r>
              <a:rPr lang="it-IT" sz="1800" b="0" dirty="0" smtClean="0"/>
              <a:t> Ripensare </a:t>
            </a:r>
            <a:r>
              <a:rPr lang="it-IT" sz="1800" b="0" dirty="0"/>
              <a:t>la missione</a:t>
            </a:r>
            <a:br>
              <a:rPr lang="it-IT" sz="1800" b="0" dirty="0"/>
            </a:br>
            <a:r>
              <a:rPr lang="it-IT" sz="1800" b="0" dirty="0" smtClean="0"/>
              <a:t>4. Comunità che educano: le pratiche e attività formative</a:t>
            </a:r>
            <a:r>
              <a:rPr lang="it-IT" sz="1800" b="0" dirty="0"/>
              <a:t/>
            </a:r>
            <a:br>
              <a:rPr lang="it-IT" sz="1800" b="0" dirty="0"/>
            </a:br>
            <a:r>
              <a:rPr lang="it-IT" sz="1800" b="0" dirty="0" smtClean="0"/>
              <a:t>5. Comunità </a:t>
            </a:r>
            <a:r>
              <a:rPr lang="it-IT" sz="1800" b="0" dirty="0"/>
              <a:t>scopo della formazione e della pastorale tutta</a:t>
            </a:r>
            <a:r>
              <a:rPr lang="it-IT" sz="2000" dirty="0"/>
              <a:t/>
            </a:r>
            <a:br>
              <a:rPr lang="it-IT" sz="2000" dirty="0"/>
            </a:br>
            <a:endParaRPr lang="it-IT" sz="2000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4. Comunità che educano: le pratiche e attività </a:t>
            </a:r>
            <a:r>
              <a:rPr lang="it-IT" sz="2400" dirty="0" smtClean="0"/>
              <a:t>formative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E7E-B220-40EE-889B-4376CE093585}" type="slidenum">
              <a:rPr lang="it-IT" smtClean="0"/>
              <a:pPr/>
              <a:t>14</a:t>
            </a:fld>
            <a:endParaRPr lang="it-IT"/>
          </a:p>
        </p:txBody>
      </p:sp>
      <p:pic>
        <p:nvPicPr>
          <p:cNvPr id="4098" name="Picture 2" descr="http://www.sangiulio.info/images/iniziazione2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t="12672" b="12672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071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82296"/>
            <a:r>
              <a:rPr lang="it-IT" sz="3100" dirty="0"/>
              <a:t>4. Comunità che educano: le pratiche e attività </a:t>
            </a:r>
            <a:r>
              <a:rPr lang="it-IT" sz="3100" dirty="0" smtClean="0"/>
              <a:t>formative</a:t>
            </a:r>
            <a:r>
              <a:rPr lang="it-IT" sz="2000" dirty="0"/>
              <a:t/>
            </a:r>
            <a:br>
              <a:rPr lang="it-IT" sz="2000" dirty="0"/>
            </a:br>
            <a:endParaRPr lang="it-IT" sz="2000" dirty="0"/>
          </a:p>
        </p:txBody>
      </p:sp>
      <p:sp>
        <p:nvSpPr>
          <p:cNvPr id="6" name="Segnaposto testo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Se nella  situazione pastorale di cristianità “apprendimento” viene a significare assimilazione della trasmissione della fede (socializzazione della conoscenza secondo il linguaggio delle organizzazioni), </a:t>
            </a:r>
            <a:endParaRPr lang="it-IT" dirty="0" smtClean="0"/>
          </a:p>
          <a:p>
            <a:r>
              <a:rPr lang="it-IT" dirty="0" smtClean="0"/>
              <a:t>nella </a:t>
            </a:r>
            <a:r>
              <a:rPr lang="it-IT" dirty="0"/>
              <a:t>situazione missionaria deve significare acquisizione delle </a:t>
            </a:r>
            <a:r>
              <a:rPr lang="it-IT" b="1" dirty="0"/>
              <a:t>competenze</a:t>
            </a:r>
            <a:r>
              <a:rPr lang="it-IT" dirty="0"/>
              <a:t> che rendono capaci di svolgere tale compito in differenti contesti (condivisione della conoscenza per innovazione). Così trasmettere e innovare diventano due aspetti di un unico compito. </a:t>
            </a:r>
          </a:p>
          <a:p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7504" y="3356992"/>
            <a:ext cx="1296144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 smtClean="0"/>
              <a:t>1. Nuova Evangelizzazione e crisi formativa ecclesiale</a:t>
            </a:r>
            <a:br>
              <a:rPr lang="it-IT" sz="900" dirty="0" smtClean="0"/>
            </a:br>
            <a:r>
              <a:rPr lang="it-IT" sz="900" dirty="0" smtClean="0"/>
              <a:t>2. Pratiche riconosciute. Oltre il modello tridentino</a:t>
            </a:r>
            <a:br>
              <a:rPr lang="it-IT" sz="900" dirty="0" smtClean="0"/>
            </a:br>
            <a:r>
              <a:rPr lang="it-IT" sz="900" dirty="0" smtClean="0"/>
              <a:t>3. Quale comunità genera e fa crescere la fede?  Ripensare la missione</a:t>
            </a:r>
            <a:br>
              <a:rPr lang="it-IT" sz="900" dirty="0" smtClean="0"/>
            </a:br>
            <a:r>
              <a:rPr lang="it-IT" sz="1050" b="1" dirty="0" smtClean="0"/>
              <a:t>4. Comunità che educano: le pratiche e attività formative</a:t>
            </a:r>
            <a:r>
              <a:rPr lang="it-IT" sz="900" dirty="0" smtClean="0"/>
              <a:t/>
            </a:r>
            <a:br>
              <a:rPr lang="it-IT" sz="900" dirty="0" smtClean="0"/>
            </a:br>
            <a:r>
              <a:rPr lang="it-IT" sz="900" dirty="0" smtClean="0"/>
              <a:t>5. Comunità scopo della formazione e della pastorale tutta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E7E-B220-40EE-889B-4376CE093585}" type="slidenum">
              <a:rPr lang="it-IT" smtClean="0"/>
              <a:pPr/>
              <a:t>15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9864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82296"/>
            <a:r>
              <a:rPr lang="it-IT" sz="3600" dirty="0"/>
              <a:t>2. Pratiche riconosciute. </a:t>
            </a:r>
            <a:br>
              <a:rPr lang="it-IT" sz="3600" dirty="0"/>
            </a:br>
            <a:r>
              <a:rPr lang="it-IT" sz="3600" dirty="0"/>
              <a:t>Oltre il modello </a:t>
            </a:r>
            <a:r>
              <a:rPr lang="it-IT" sz="3600" dirty="0" smtClean="0"/>
              <a:t>tridentino</a:t>
            </a:r>
            <a:r>
              <a:rPr lang="it-IT" sz="2000" dirty="0"/>
              <a:t/>
            </a:r>
            <a:br>
              <a:rPr lang="it-IT" sz="2000" dirty="0"/>
            </a:br>
            <a:endParaRPr lang="it-IT" sz="2000" dirty="0"/>
          </a:p>
        </p:txBody>
      </p:sp>
      <p:sp>
        <p:nvSpPr>
          <p:cNvPr id="6" name="Segnaposto testo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La chiesa ha </a:t>
            </a:r>
            <a:r>
              <a:rPr lang="it-IT" b="1" dirty="0"/>
              <a:t>già dato indicazioni decisive su questo </a:t>
            </a:r>
            <a:r>
              <a:rPr lang="it-IT" b="1" dirty="0" smtClean="0"/>
              <a:t>tema.</a:t>
            </a:r>
          </a:p>
          <a:p>
            <a:pPr lvl="1"/>
            <a:r>
              <a:rPr lang="it-IT" dirty="0" smtClean="0"/>
              <a:t>Ha</a:t>
            </a:r>
            <a:r>
              <a:rPr lang="it-IT" b="1" dirty="0" smtClean="0"/>
              <a:t> </a:t>
            </a:r>
            <a:r>
              <a:rPr lang="it-IT" dirty="0"/>
              <a:t>superato la teologia del </a:t>
            </a:r>
            <a:r>
              <a:rPr lang="it-IT" i="1" dirty="0"/>
              <a:t>duo </a:t>
            </a:r>
            <a:r>
              <a:rPr lang="it-IT" i="1" dirty="0" err="1"/>
              <a:t>sunt</a:t>
            </a:r>
            <a:r>
              <a:rPr lang="it-IT" i="1" dirty="0"/>
              <a:t> genera </a:t>
            </a:r>
            <a:r>
              <a:rPr lang="it-IT" i="1" dirty="0" err="1"/>
              <a:t>christianorum</a:t>
            </a:r>
            <a:r>
              <a:rPr lang="it-IT" dirty="0" smtClean="0"/>
              <a:t>,</a:t>
            </a:r>
          </a:p>
          <a:p>
            <a:pPr lvl="1"/>
            <a:r>
              <a:rPr lang="it-IT" dirty="0"/>
              <a:t>chiede una pratica forte della corresponsabilità missionaria che includa nuove forme della ministerialità. </a:t>
            </a:r>
            <a:endParaRPr lang="it-IT" dirty="0" smtClean="0"/>
          </a:p>
          <a:p>
            <a:pPr lvl="1"/>
            <a:r>
              <a:rPr lang="it-IT" dirty="0" smtClean="0"/>
              <a:t>Documenti </a:t>
            </a:r>
            <a:r>
              <a:rPr lang="it-IT" dirty="0"/>
              <a:t>che guidano la riflessione: EN 1975, 58; Messaggio finale del Sinodo 1977, 13; CT 1979, 47; RM e DGC 1997, 159. In modo particolare è </a:t>
            </a:r>
            <a:r>
              <a:rPr lang="it-IT" dirty="0" err="1"/>
              <a:t>Ch.L</a:t>
            </a:r>
            <a:r>
              <a:rPr lang="it-IT" dirty="0"/>
              <a:t>. (1989, 26.34) 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07504" y="3356992"/>
            <a:ext cx="1296144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 smtClean="0"/>
              <a:t>1. Nuova Evangelizzazione e crisi formativa ecclesiale</a:t>
            </a:r>
            <a:br>
              <a:rPr lang="it-IT" sz="900" dirty="0" smtClean="0"/>
            </a:br>
            <a:r>
              <a:rPr lang="it-IT" sz="1050" b="1" dirty="0" smtClean="0"/>
              <a:t>2. Pratiche riconosciute. Oltre il modello tridentino</a:t>
            </a:r>
            <a:r>
              <a:rPr lang="it-IT" sz="900" dirty="0" smtClean="0"/>
              <a:t/>
            </a:r>
            <a:br>
              <a:rPr lang="it-IT" sz="900" dirty="0" smtClean="0"/>
            </a:br>
            <a:r>
              <a:rPr lang="it-IT" sz="900" dirty="0" smtClean="0"/>
              <a:t>3. Quale comunità genera e fa crescere la fede?  Ripensare la missione</a:t>
            </a:r>
            <a:br>
              <a:rPr lang="it-IT" sz="900" dirty="0" smtClean="0"/>
            </a:br>
            <a:r>
              <a:rPr lang="it-IT" sz="900" dirty="0" smtClean="0"/>
              <a:t>4. Comunità che educano: le pratiche e attività formative</a:t>
            </a:r>
            <a:br>
              <a:rPr lang="it-IT" sz="900" dirty="0" smtClean="0"/>
            </a:br>
            <a:r>
              <a:rPr lang="it-IT" sz="900" dirty="0" smtClean="0"/>
              <a:t>5. Comunità scopo della formazione e della pastorale tutta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E7E-B220-40EE-889B-4376CE093585}" type="slidenum">
              <a:rPr lang="it-IT" smtClean="0"/>
              <a:pPr/>
              <a:t>16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6392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82296"/>
            <a:r>
              <a:rPr lang="it-IT" sz="3100" dirty="0"/>
              <a:t>4. Comunità che educano: le pratiche e attività </a:t>
            </a:r>
            <a:r>
              <a:rPr lang="it-IT" sz="3100" dirty="0" smtClean="0"/>
              <a:t>formative</a:t>
            </a:r>
            <a:r>
              <a:rPr lang="it-IT" sz="2000" dirty="0"/>
              <a:t/>
            </a:r>
            <a:br>
              <a:rPr lang="it-IT" sz="2000" dirty="0"/>
            </a:br>
            <a:endParaRPr lang="it-IT" sz="2000" dirty="0"/>
          </a:p>
        </p:txBody>
      </p:sp>
      <p:sp>
        <p:nvSpPr>
          <p:cNvPr id="6" name="Segnaposto tes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646" indent="-514350">
              <a:buFont typeface="+mj-lt"/>
              <a:buAutoNum type="arabicPeriod" startAt="41"/>
            </a:pPr>
            <a:r>
              <a:rPr lang="it-IT" b="1" dirty="0"/>
              <a:t>Fare esperienze di comunità: formare in  contesto comunitario</a:t>
            </a:r>
          </a:p>
          <a:p>
            <a:pPr marL="813816" lvl="1" indent="-457200"/>
            <a:r>
              <a:rPr lang="it-IT" dirty="0" smtClean="0"/>
              <a:t>Le catechesi (la formazione) sono </a:t>
            </a:r>
            <a:r>
              <a:rPr lang="it-IT" dirty="0"/>
              <a:t>ospitate in parrocchia, cioè separate. L’ideale sarebbe svolgere la formazione dentro esperienze di vita cristiana vissuta e non </a:t>
            </a:r>
            <a:r>
              <a:rPr lang="it-IT" dirty="0" smtClean="0"/>
              <a:t>simulata</a:t>
            </a:r>
          </a:p>
          <a:p>
            <a:pPr marL="813816" lvl="1" indent="-457200"/>
            <a:r>
              <a:rPr lang="it-IT" b="1" dirty="0"/>
              <a:t>Pratiche: catechesi familiare, gruppi intergenerazionali, piccole comunità, momenti assembleari e di popolo</a:t>
            </a:r>
            <a:endParaRPr lang="it-IT" dirty="0"/>
          </a:p>
          <a:p>
            <a:pPr marL="813816" lvl="1" indent="-457200"/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7504" y="3356992"/>
            <a:ext cx="1296144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 smtClean="0"/>
              <a:t>1. Nuova Evangelizzazione e crisi formativa ecclesiale</a:t>
            </a:r>
            <a:br>
              <a:rPr lang="it-IT" sz="900" dirty="0" smtClean="0"/>
            </a:br>
            <a:r>
              <a:rPr lang="it-IT" sz="900" dirty="0" smtClean="0"/>
              <a:t>2. Pratiche riconosciute. Oltre il modello tridentino</a:t>
            </a:r>
            <a:br>
              <a:rPr lang="it-IT" sz="900" dirty="0" smtClean="0"/>
            </a:br>
            <a:r>
              <a:rPr lang="it-IT" sz="900" dirty="0" smtClean="0"/>
              <a:t>3. Quale comunità genera e fa crescere la fede?  Ripensare la missione</a:t>
            </a:r>
            <a:br>
              <a:rPr lang="it-IT" sz="900" dirty="0" smtClean="0"/>
            </a:br>
            <a:r>
              <a:rPr lang="it-IT" sz="1050" b="1" dirty="0" smtClean="0"/>
              <a:t>4. Comunità che educano: le pratiche e attività formative</a:t>
            </a:r>
            <a:r>
              <a:rPr lang="it-IT" sz="900" dirty="0" smtClean="0"/>
              <a:t/>
            </a:r>
            <a:br>
              <a:rPr lang="it-IT" sz="900" dirty="0" smtClean="0"/>
            </a:br>
            <a:r>
              <a:rPr lang="it-IT" sz="900" dirty="0" smtClean="0"/>
              <a:t>5. Comunità scopo della formazione e della pastorale tutta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E7E-B220-40EE-889B-4376CE093585}" type="slidenum">
              <a:rPr lang="it-IT" smtClean="0"/>
              <a:pPr/>
              <a:t>17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2973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82296"/>
            <a:r>
              <a:rPr lang="it-IT" sz="3100" dirty="0"/>
              <a:t>4. Comunità che educano: le pratiche e attività </a:t>
            </a:r>
            <a:r>
              <a:rPr lang="it-IT" sz="3100" dirty="0" smtClean="0"/>
              <a:t>formative</a:t>
            </a:r>
            <a:r>
              <a:rPr lang="it-IT" sz="2000" dirty="0"/>
              <a:t/>
            </a:r>
            <a:br>
              <a:rPr lang="it-IT" sz="2000" dirty="0"/>
            </a:br>
            <a:endParaRPr lang="it-IT" sz="2000" dirty="0"/>
          </a:p>
        </p:txBody>
      </p:sp>
      <p:sp>
        <p:nvSpPr>
          <p:cNvPr id="6" name="Segnaposto testo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870966" lvl="1" indent="-514350">
              <a:buFont typeface="+mj-lt"/>
              <a:buAutoNum type="arabicPeriod" startAt="42"/>
            </a:pPr>
            <a:r>
              <a:rPr lang="it-IT" b="1" dirty="0"/>
              <a:t>Narrare la storia della salvezza della </a:t>
            </a:r>
            <a:r>
              <a:rPr lang="it-IT" b="1" dirty="0" smtClean="0"/>
              <a:t>comunità</a:t>
            </a:r>
          </a:p>
          <a:p>
            <a:pPr lvl="1"/>
            <a:r>
              <a:rPr lang="it-IT" dirty="0"/>
              <a:t>Narrare è </a:t>
            </a:r>
            <a:r>
              <a:rPr lang="it-IT" dirty="0" smtClean="0"/>
              <a:t>rileggere </a:t>
            </a:r>
            <a:r>
              <a:rPr lang="it-IT" dirty="0"/>
              <a:t>quello che l’annuncio cristiano ha realizzato in un luogo. I segni dei tempi del passato: persone,  istituzioni, attività che hanno reso presente l’amore di Dio. </a:t>
            </a:r>
            <a:endParaRPr lang="it-IT" dirty="0" smtClean="0"/>
          </a:p>
          <a:p>
            <a:pPr lvl="1"/>
            <a:r>
              <a:rPr lang="it-IT" dirty="0" smtClean="0"/>
              <a:t>Contenuto </a:t>
            </a:r>
            <a:r>
              <a:rPr lang="it-IT" dirty="0"/>
              <a:t>formativo è la presentazione dei segni del cristianesimo, le azioni salvifiche, i beni messianici operati della comunità attuale. La formazione fa incontrare questa a zione salvifica della </a:t>
            </a:r>
            <a:r>
              <a:rPr lang="it-IT" dirty="0" smtClean="0"/>
              <a:t>comunità.</a:t>
            </a:r>
          </a:p>
          <a:p>
            <a:pPr lvl="1"/>
            <a:r>
              <a:rPr lang="it-IT" b="1" dirty="0" smtClean="0"/>
              <a:t>Pratiche</a:t>
            </a:r>
            <a:r>
              <a:rPr lang="it-IT" b="1" dirty="0"/>
              <a:t>: incontrare le persone, i fatti, la storia della comunità (la memoria); narrare è intervistare, conoscere, rappresentare, cantare tali avvenimenti salvifici. </a:t>
            </a:r>
            <a:endParaRPr lang="it-IT" sz="3600" dirty="0"/>
          </a:p>
          <a:p>
            <a:pPr marL="1117854" lvl="2" indent="-514350"/>
            <a:endParaRPr lang="it-IT" b="1" dirty="0"/>
          </a:p>
          <a:p>
            <a:pPr marL="813816" lvl="1" indent="-457200"/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7504" y="3356992"/>
            <a:ext cx="1296144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 smtClean="0"/>
              <a:t>1. Nuova Evangelizzazione e crisi formativa ecclesiale</a:t>
            </a:r>
            <a:br>
              <a:rPr lang="it-IT" sz="900" dirty="0" smtClean="0"/>
            </a:br>
            <a:r>
              <a:rPr lang="it-IT" sz="900" dirty="0" smtClean="0"/>
              <a:t>2. Pratiche riconosciute. Oltre il modello tridentino</a:t>
            </a:r>
            <a:br>
              <a:rPr lang="it-IT" sz="900" dirty="0" smtClean="0"/>
            </a:br>
            <a:r>
              <a:rPr lang="it-IT" sz="900" dirty="0" smtClean="0"/>
              <a:t>3. Quale comunità genera e fa crescere la fede?  Ripensare la missione</a:t>
            </a:r>
            <a:br>
              <a:rPr lang="it-IT" sz="900" dirty="0" smtClean="0"/>
            </a:br>
            <a:r>
              <a:rPr lang="it-IT" sz="1050" b="1" dirty="0" smtClean="0"/>
              <a:t>4. Comunità che educano: le pratiche e attività formative</a:t>
            </a:r>
            <a:r>
              <a:rPr lang="it-IT" sz="900" dirty="0" smtClean="0"/>
              <a:t/>
            </a:r>
            <a:br>
              <a:rPr lang="it-IT" sz="900" dirty="0" smtClean="0"/>
            </a:br>
            <a:r>
              <a:rPr lang="it-IT" sz="900" dirty="0" smtClean="0"/>
              <a:t>5. Comunità scopo della formazione e della pastorale tutta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E7E-B220-40EE-889B-4376CE093585}" type="slidenum">
              <a:rPr lang="it-IT" smtClean="0"/>
              <a:pPr/>
              <a:t>18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9864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82296"/>
            <a:r>
              <a:rPr lang="it-IT" sz="3100" dirty="0"/>
              <a:t>4. Comunità che educano: le pratiche e attività </a:t>
            </a:r>
            <a:r>
              <a:rPr lang="it-IT" sz="3100" dirty="0" smtClean="0"/>
              <a:t>formative</a:t>
            </a:r>
            <a:r>
              <a:rPr lang="it-IT" sz="2000" dirty="0"/>
              <a:t/>
            </a:r>
            <a:br>
              <a:rPr lang="it-IT" sz="2000" dirty="0"/>
            </a:br>
            <a:endParaRPr lang="it-IT" sz="2000" dirty="0"/>
          </a:p>
        </p:txBody>
      </p:sp>
      <p:sp>
        <p:nvSpPr>
          <p:cNvPr id="6" name="Segnaposto testo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96646" indent="-514350">
              <a:buFont typeface="+mj-lt"/>
              <a:buAutoNum type="arabicPeriod" startAt="43"/>
            </a:pPr>
            <a:r>
              <a:rPr lang="it-IT" b="1" dirty="0"/>
              <a:t>Sviluppare i livelli </a:t>
            </a:r>
            <a:r>
              <a:rPr lang="it-IT" b="1" dirty="0" smtClean="0"/>
              <a:t>ministeriali</a:t>
            </a:r>
          </a:p>
          <a:p>
            <a:pPr lvl="1"/>
            <a:r>
              <a:rPr lang="it-IT" dirty="0"/>
              <a:t>descrivere i compiti di ciascuno e prevedere percorsi di formazione adeguati. </a:t>
            </a:r>
            <a:endParaRPr lang="it-IT" dirty="0" smtClean="0"/>
          </a:p>
          <a:p>
            <a:pPr lvl="1"/>
            <a:r>
              <a:rPr lang="it-IT" dirty="0" smtClean="0"/>
              <a:t>Occorre </a:t>
            </a:r>
            <a:r>
              <a:rPr lang="it-IT" dirty="0"/>
              <a:t>definire il compito del vescovo, del parroco, dei genitori, del catechista animatore, dei catecumeni, degli operatori pastorali, dei giovani. </a:t>
            </a:r>
            <a:endParaRPr lang="it-IT" dirty="0" smtClean="0"/>
          </a:p>
          <a:p>
            <a:pPr lvl="1"/>
            <a:r>
              <a:rPr lang="it-IT" dirty="0" smtClean="0"/>
              <a:t>In </a:t>
            </a:r>
            <a:r>
              <a:rPr lang="it-IT" dirty="0"/>
              <a:t>modo particolare ii catechisti devono essere preparati a gestire l’insieme del processo formativo e dei diversi  soggetti formativi in una rete di insieme.</a:t>
            </a:r>
          </a:p>
          <a:p>
            <a:pPr lvl="1"/>
            <a:r>
              <a:rPr lang="it-IT" b="1" dirty="0"/>
              <a:t>Pratiche: il messaggio del vescovo, il progetto formativo zonale, il progetto formativo parrocchiale, la scuola genitori, la consulta educativa con le altre agenzie, la definizione dei diversi compiti. </a:t>
            </a:r>
            <a:endParaRPr lang="it-IT" dirty="0"/>
          </a:p>
          <a:p>
            <a:pPr lvl="1"/>
            <a:endParaRPr lang="it-IT" b="1" dirty="0"/>
          </a:p>
          <a:p>
            <a:pPr marL="1117854" lvl="2" indent="-514350"/>
            <a:endParaRPr lang="it-IT" b="1" dirty="0"/>
          </a:p>
          <a:p>
            <a:pPr marL="813816" lvl="1" indent="-457200"/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7504" y="3356992"/>
            <a:ext cx="1296144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 smtClean="0"/>
              <a:t>1. Nuova Evangelizzazione e crisi formativa ecclesiale</a:t>
            </a:r>
            <a:br>
              <a:rPr lang="it-IT" sz="900" dirty="0" smtClean="0"/>
            </a:br>
            <a:r>
              <a:rPr lang="it-IT" sz="900" dirty="0" smtClean="0"/>
              <a:t>2. Pratiche riconosciute. Oltre il modello tridentino</a:t>
            </a:r>
            <a:br>
              <a:rPr lang="it-IT" sz="900" dirty="0" smtClean="0"/>
            </a:br>
            <a:r>
              <a:rPr lang="it-IT" sz="900" dirty="0" smtClean="0"/>
              <a:t>3. Quale comunità genera e fa crescere la fede?  Ripensare la missione</a:t>
            </a:r>
            <a:br>
              <a:rPr lang="it-IT" sz="900" dirty="0" smtClean="0"/>
            </a:br>
            <a:r>
              <a:rPr lang="it-IT" sz="1050" b="1" dirty="0" smtClean="0"/>
              <a:t>4. Comunità che educano: le pratiche e attività formative</a:t>
            </a:r>
            <a:r>
              <a:rPr lang="it-IT" sz="900" dirty="0" smtClean="0"/>
              <a:t/>
            </a:r>
            <a:br>
              <a:rPr lang="it-IT" sz="900" dirty="0" smtClean="0"/>
            </a:br>
            <a:r>
              <a:rPr lang="it-IT" sz="900" dirty="0" smtClean="0"/>
              <a:t>5. Comunità scopo della formazione e della pastorale tutta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E7E-B220-40EE-889B-4376CE093585}" type="slidenum">
              <a:rPr lang="it-IT" smtClean="0"/>
              <a:pPr/>
              <a:t>19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9053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Tema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b="1" dirty="0"/>
              <a:t>La chiesa evangelizza per quello che è</a:t>
            </a:r>
            <a:r>
              <a:rPr lang="it-IT" dirty="0"/>
              <a:t>. </a:t>
            </a:r>
            <a:endParaRPr lang="it-IT" dirty="0" smtClean="0"/>
          </a:p>
          <a:p>
            <a:pPr lvl="1"/>
            <a:r>
              <a:rPr lang="it-IT" dirty="0" smtClean="0"/>
              <a:t>il </a:t>
            </a:r>
            <a:r>
              <a:rPr lang="it-IT" dirty="0"/>
              <a:t>soggetto, il  contenuto ma anche la via della missione è quello che vive. Significa che</a:t>
            </a:r>
          </a:p>
          <a:p>
            <a:pPr lvl="1"/>
            <a:r>
              <a:rPr lang="it-IT" dirty="0"/>
              <a:t>nella chiesa i doni escatologici sono sempre presenti, </a:t>
            </a:r>
            <a:endParaRPr lang="it-IT" dirty="0" smtClean="0"/>
          </a:p>
          <a:p>
            <a:pPr lvl="1"/>
            <a:r>
              <a:rPr lang="it-IT" dirty="0" smtClean="0"/>
              <a:t>ma la </a:t>
            </a:r>
            <a:r>
              <a:rPr lang="it-IT" dirty="0"/>
              <a:t>decisione e la crescita nel vangelo è legata alla organizzazione e alla qualità della vita comunitaria (Y. </a:t>
            </a:r>
            <a:r>
              <a:rPr lang="it-IT" dirty="0" err="1"/>
              <a:t>Congar</a:t>
            </a:r>
            <a:r>
              <a:rPr lang="it-IT" dirty="0"/>
              <a:t>).</a:t>
            </a:r>
            <a:r>
              <a:rPr lang="it-IT" b="1" dirty="0"/>
              <a:t> </a:t>
            </a:r>
            <a:endParaRPr lang="it-IT" b="1" dirty="0" smtClean="0"/>
          </a:p>
          <a:p>
            <a:pPr lvl="1"/>
            <a:r>
              <a:rPr lang="it-IT" dirty="0" smtClean="0"/>
              <a:t>Per </a:t>
            </a:r>
            <a:r>
              <a:rPr lang="it-IT" dirty="0"/>
              <a:t>essere </a:t>
            </a:r>
            <a:r>
              <a:rPr lang="it-IT" b="1" dirty="0"/>
              <a:t>crocevia delle istanze educative si dovrà </a:t>
            </a:r>
            <a:r>
              <a:rPr lang="it-IT" dirty="0" smtClean="0"/>
              <a:t>verificare </a:t>
            </a:r>
            <a:r>
              <a:rPr lang="it-IT" dirty="0"/>
              <a:t>la “qualità” formativa della comunità ovvero a quali condizioni una comunità ecclesiale diventa “educante”.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E7E-B220-40EE-889B-4376CE093585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753481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82296"/>
            <a:r>
              <a:rPr lang="it-IT" sz="3100" dirty="0"/>
              <a:t>4. Comunità che educano: le pratiche e attività </a:t>
            </a:r>
            <a:r>
              <a:rPr lang="it-IT" sz="3100" dirty="0" smtClean="0"/>
              <a:t>formative</a:t>
            </a:r>
            <a:r>
              <a:rPr lang="it-IT" sz="2000" dirty="0"/>
              <a:t/>
            </a:r>
            <a:br>
              <a:rPr lang="it-IT" sz="2000" dirty="0"/>
            </a:br>
            <a:endParaRPr lang="it-IT" sz="2000" dirty="0"/>
          </a:p>
        </p:txBody>
      </p:sp>
      <p:sp>
        <p:nvSpPr>
          <p:cNvPr id="6" name="Segnaposto testo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42366" indent="-514350">
              <a:buFont typeface="+mj-lt"/>
              <a:buAutoNum type="arabicPeriod" startAt="44"/>
            </a:pPr>
            <a:r>
              <a:rPr lang="it-IT" b="1" dirty="0"/>
              <a:t>Formare facendo esperienze di vita </a:t>
            </a:r>
            <a:r>
              <a:rPr lang="it-IT" b="1" dirty="0" smtClean="0"/>
              <a:t>cristiana</a:t>
            </a:r>
          </a:p>
          <a:p>
            <a:pPr lvl="1"/>
            <a:r>
              <a:rPr lang="it-IT" dirty="0"/>
              <a:t>si tratta di raggiungere 5 aree di formazione-abilitazione: </a:t>
            </a:r>
            <a:endParaRPr lang="it-IT" dirty="0" smtClean="0"/>
          </a:p>
          <a:p>
            <a:pPr lvl="2"/>
            <a:r>
              <a:rPr lang="it-IT" dirty="0" smtClean="0"/>
              <a:t>la </a:t>
            </a:r>
            <a:r>
              <a:rPr lang="it-IT" dirty="0"/>
              <a:t>capacità di leggere la vita con il Vangelo; </a:t>
            </a:r>
            <a:endParaRPr lang="it-IT" dirty="0" smtClean="0"/>
          </a:p>
          <a:p>
            <a:pPr lvl="2"/>
            <a:r>
              <a:rPr lang="it-IT" dirty="0" smtClean="0"/>
              <a:t>scegliere </a:t>
            </a:r>
            <a:r>
              <a:rPr lang="it-IT" dirty="0"/>
              <a:t>la comunità come propria fraternità (gruppo di vita); </a:t>
            </a:r>
            <a:endParaRPr lang="it-IT" dirty="0" smtClean="0"/>
          </a:p>
          <a:p>
            <a:pPr lvl="2"/>
            <a:r>
              <a:rPr lang="it-IT" dirty="0" smtClean="0"/>
              <a:t>scoprire </a:t>
            </a:r>
            <a:r>
              <a:rPr lang="it-IT" dirty="0"/>
              <a:t>il </a:t>
            </a:r>
            <a:r>
              <a:rPr lang="it-IT" dirty="0" smtClean="0"/>
              <a:t>proprio </a:t>
            </a:r>
            <a:r>
              <a:rPr lang="it-IT" dirty="0"/>
              <a:t>posto (vocazione) nella comunità di appartenenza e nella chiesa; </a:t>
            </a:r>
            <a:endParaRPr lang="it-IT" dirty="0" smtClean="0"/>
          </a:p>
          <a:p>
            <a:pPr lvl="2"/>
            <a:r>
              <a:rPr lang="it-IT" dirty="0" smtClean="0"/>
              <a:t>servire </a:t>
            </a:r>
            <a:r>
              <a:rPr lang="it-IT" dirty="0"/>
              <a:t>la trasformazione del mondo; </a:t>
            </a:r>
            <a:endParaRPr lang="it-IT" dirty="0" smtClean="0"/>
          </a:p>
          <a:p>
            <a:pPr lvl="2"/>
            <a:r>
              <a:rPr lang="it-IT" dirty="0" smtClean="0"/>
              <a:t>sviluppare </a:t>
            </a:r>
            <a:r>
              <a:rPr lang="it-IT" dirty="0"/>
              <a:t>la intimità spirituale. </a:t>
            </a:r>
            <a:endParaRPr lang="it-IT" dirty="0" smtClean="0"/>
          </a:p>
          <a:p>
            <a:pPr lvl="1"/>
            <a:r>
              <a:rPr lang="it-IT" dirty="0" smtClean="0"/>
              <a:t>Sono </a:t>
            </a:r>
            <a:r>
              <a:rPr lang="it-IT" dirty="0"/>
              <a:t>competenze finali, da adattare secondo le età psicosociali e teologico-spirituali.</a:t>
            </a:r>
          </a:p>
          <a:p>
            <a:pPr lvl="1"/>
            <a:r>
              <a:rPr lang="it-IT" b="1" dirty="0"/>
              <a:t>Pratiche: organizzare esperienze, sperimentare situazioni cristiane; partecipare ad azioni di vita cristiana (</a:t>
            </a:r>
            <a:r>
              <a:rPr lang="it-IT" b="1" dirty="0" err="1"/>
              <a:t>caritas</a:t>
            </a:r>
            <a:r>
              <a:rPr lang="it-IT" b="1" dirty="0"/>
              <a:t>, spiritualità, ospedali, servizio ai  piccoli, azione sociale e politica) attraverso pratiche di confronto con le situazioni (pratiche out-door).</a:t>
            </a:r>
            <a:endParaRPr lang="it-IT" dirty="0"/>
          </a:p>
          <a:p>
            <a:pPr marL="916686" lvl="1" indent="-514350"/>
            <a:endParaRPr lang="it-IT" b="1" dirty="0"/>
          </a:p>
          <a:p>
            <a:pPr lvl="1"/>
            <a:endParaRPr lang="it-IT" b="1" dirty="0"/>
          </a:p>
          <a:p>
            <a:pPr marL="1117854" lvl="2" indent="-514350"/>
            <a:endParaRPr lang="it-IT" b="1" dirty="0"/>
          </a:p>
          <a:p>
            <a:pPr marL="813816" lvl="1" indent="-457200"/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7504" y="3356992"/>
            <a:ext cx="1296144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 smtClean="0"/>
              <a:t>1. Nuova Evangelizzazione e crisi formativa ecclesiale</a:t>
            </a:r>
            <a:br>
              <a:rPr lang="it-IT" sz="900" dirty="0" smtClean="0"/>
            </a:br>
            <a:r>
              <a:rPr lang="it-IT" sz="900" dirty="0" smtClean="0"/>
              <a:t>2. Pratiche riconosciute. Oltre il modello tridentino</a:t>
            </a:r>
            <a:br>
              <a:rPr lang="it-IT" sz="900" dirty="0" smtClean="0"/>
            </a:br>
            <a:r>
              <a:rPr lang="it-IT" sz="900" dirty="0" smtClean="0"/>
              <a:t>3. Quale comunità genera e fa crescere la fede?  Ripensare la missione</a:t>
            </a:r>
            <a:br>
              <a:rPr lang="it-IT" sz="900" dirty="0" smtClean="0"/>
            </a:br>
            <a:r>
              <a:rPr lang="it-IT" sz="1050" b="1" dirty="0" smtClean="0"/>
              <a:t>4. Comunità che educano: le pratiche e attività formative</a:t>
            </a:r>
            <a:r>
              <a:rPr lang="it-IT" sz="900" dirty="0" smtClean="0"/>
              <a:t/>
            </a:r>
            <a:br>
              <a:rPr lang="it-IT" sz="900" dirty="0" smtClean="0"/>
            </a:br>
            <a:r>
              <a:rPr lang="it-IT" sz="900" dirty="0" smtClean="0"/>
              <a:t>5. Comunità scopo della formazione e della pastorale tutta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E7E-B220-40EE-889B-4376CE093585}" type="slidenum">
              <a:rPr lang="it-IT" smtClean="0"/>
              <a:pPr/>
              <a:t>20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4332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82296"/>
            <a:r>
              <a:rPr lang="it-IT" sz="3100" dirty="0"/>
              <a:t>4. Comunità che educano: le pratiche e attività </a:t>
            </a:r>
            <a:r>
              <a:rPr lang="it-IT" sz="3100" dirty="0" smtClean="0"/>
              <a:t>formative</a:t>
            </a:r>
            <a:r>
              <a:rPr lang="it-IT" sz="2000" dirty="0"/>
              <a:t/>
            </a:r>
            <a:br>
              <a:rPr lang="it-IT" sz="2000" dirty="0"/>
            </a:br>
            <a:endParaRPr lang="it-IT" sz="2000" dirty="0"/>
          </a:p>
        </p:txBody>
      </p:sp>
      <p:sp>
        <p:nvSpPr>
          <p:cNvPr id="6" name="Segnaposto testo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96646" indent="-514350">
              <a:buFont typeface="+mj-lt"/>
              <a:buAutoNum type="arabicPeriod" startAt="46"/>
            </a:pPr>
            <a:r>
              <a:rPr lang="it-IT" dirty="0"/>
              <a:t>La prospettiva olistica della </a:t>
            </a:r>
            <a:r>
              <a:rPr lang="it-IT" dirty="0" smtClean="0"/>
              <a:t>formazione</a:t>
            </a:r>
          </a:p>
          <a:p>
            <a:pPr lvl="1"/>
            <a:r>
              <a:rPr lang="it-IT" dirty="0"/>
              <a:t>Educare a tutta e con tutta l’esperienza cristiana; mettendo in  rapporto catechesi-spiritualità-liturgia. </a:t>
            </a:r>
            <a:endParaRPr lang="it-IT" dirty="0" smtClean="0"/>
          </a:p>
          <a:p>
            <a:pPr lvl="1"/>
            <a:r>
              <a:rPr lang="it-IT" dirty="0" smtClean="0"/>
              <a:t>Unendo </a:t>
            </a:r>
            <a:r>
              <a:rPr lang="it-IT" dirty="0"/>
              <a:t>continuamente proposta cristiana e globalità della persona umana. </a:t>
            </a:r>
            <a:endParaRPr lang="it-IT" dirty="0" smtClean="0"/>
          </a:p>
          <a:p>
            <a:pPr lvl="1"/>
            <a:r>
              <a:rPr lang="it-IT" dirty="0" smtClean="0"/>
              <a:t>I </a:t>
            </a:r>
            <a:r>
              <a:rPr lang="it-IT" dirty="0"/>
              <a:t>passaggi formali di un percorso olistico sono: conoscersi, guarirsi, orientarsi, progettarsi, confrontarsi, evangelizzarsi.</a:t>
            </a:r>
          </a:p>
          <a:p>
            <a:pPr lvl="1"/>
            <a:r>
              <a:rPr lang="it-IT" b="1" dirty="0"/>
              <a:t>Pratiche: la narrazione biografica, il discernimento, le pratiche spirituali, </a:t>
            </a:r>
            <a:r>
              <a:rPr lang="it-IT" b="1"/>
              <a:t>la </a:t>
            </a:r>
            <a:r>
              <a:rPr lang="it-IT" b="1" smtClean="0"/>
              <a:t>psicopedagogia </a:t>
            </a:r>
            <a:r>
              <a:rPr lang="it-IT" b="1" dirty="0"/>
              <a:t>della personalità</a:t>
            </a:r>
            <a:r>
              <a:rPr lang="it-IT" dirty="0"/>
              <a:t>.</a:t>
            </a:r>
          </a:p>
          <a:p>
            <a:pPr lvl="1"/>
            <a:endParaRPr lang="it-IT" b="1" dirty="0"/>
          </a:p>
          <a:p>
            <a:pPr lvl="1"/>
            <a:endParaRPr lang="it-IT" b="1" dirty="0"/>
          </a:p>
          <a:p>
            <a:pPr marL="1117854" lvl="2" indent="-514350"/>
            <a:endParaRPr lang="it-IT" b="1" dirty="0"/>
          </a:p>
          <a:p>
            <a:pPr marL="813816" lvl="1" indent="-457200"/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7504" y="3356992"/>
            <a:ext cx="1296144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 smtClean="0"/>
              <a:t>1. Nuova Evangelizzazione e crisi formativa ecclesiale</a:t>
            </a:r>
            <a:br>
              <a:rPr lang="it-IT" sz="900" dirty="0" smtClean="0"/>
            </a:br>
            <a:r>
              <a:rPr lang="it-IT" sz="900" dirty="0" smtClean="0"/>
              <a:t>2. Pratiche riconosciute. Oltre il modello tridentino</a:t>
            </a:r>
            <a:br>
              <a:rPr lang="it-IT" sz="900" dirty="0" smtClean="0"/>
            </a:br>
            <a:r>
              <a:rPr lang="it-IT" sz="900" dirty="0" smtClean="0"/>
              <a:t>3. Quale comunità genera e fa crescere la fede?  Ripensare la missione</a:t>
            </a:r>
            <a:br>
              <a:rPr lang="it-IT" sz="900" dirty="0" smtClean="0"/>
            </a:br>
            <a:r>
              <a:rPr lang="it-IT" sz="1050" b="1" dirty="0" smtClean="0"/>
              <a:t>4. Comunità che educano: le pratiche e attività formative</a:t>
            </a:r>
            <a:r>
              <a:rPr lang="it-IT" sz="900" dirty="0" smtClean="0"/>
              <a:t/>
            </a:r>
            <a:br>
              <a:rPr lang="it-IT" sz="900" dirty="0" smtClean="0"/>
            </a:br>
            <a:r>
              <a:rPr lang="it-IT" sz="900" dirty="0" smtClean="0"/>
              <a:t>5. Comunità scopo della formazione e della pastorale tutta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E7E-B220-40EE-889B-4376CE093585}" type="slidenum">
              <a:rPr lang="it-IT" smtClean="0"/>
              <a:pPr/>
              <a:t>21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5114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5386536"/>
          </a:xfrm>
        </p:spPr>
        <p:txBody>
          <a:bodyPr/>
          <a:lstStyle/>
          <a:p>
            <a:pPr marL="82296"/>
            <a:r>
              <a:rPr lang="it-IT" sz="1800" b="0" dirty="0" smtClean="0"/>
              <a:t>1. Nuova </a:t>
            </a:r>
            <a:r>
              <a:rPr lang="it-IT" sz="1800" b="0" dirty="0"/>
              <a:t>Evangelizzazione e crisi formativa ecclesiale</a:t>
            </a:r>
            <a:br>
              <a:rPr lang="it-IT" sz="1800" b="0" dirty="0"/>
            </a:br>
            <a:r>
              <a:rPr lang="it-IT" sz="1800" b="0" dirty="0" smtClean="0"/>
              <a:t>2. Pratiche </a:t>
            </a:r>
            <a:r>
              <a:rPr lang="it-IT" sz="1800" b="0" dirty="0"/>
              <a:t>riconosciute. Oltre il modello tridentino</a:t>
            </a:r>
            <a:br>
              <a:rPr lang="it-IT" sz="1800" b="0" dirty="0"/>
            </a:br>
            <a:r>
              <a:rPr lang="it-IT" sz="1800" b="0" dirty="0" smtClean="0"/>
              <a:t>3. Quale </a:t>
            </a:r>
            <a:r>
              <a:rPr lang="it-IT" sz="1800" b="0" dirty="0"/>
              <a:t>comunità genera e fa crescere la fede? </a:t>
            </a:r>
            <a:r>
              <a:rPr lang="it-IT" sz="1800" b="0" dirty="0" smtClean="0"/>
              <a:t> Ripensare </a:t>
            </a:r>
            <a:r>
              <a:rPr lang="it-IT" sz="1800" b="0" dirty="0"/>
              <a:t>la missione</a:t>
            </a:r>
            <a:br>
              <a:rPr lang="it-IT" sz="1800" b="0" dirty="0"/>
            </a:br>
            <a:r>
              <a:rPr lang="it-IT" sz="1800" b="0" dirty="0" smtClean="0"/>
              <a:t>4. Comunità che educano: le pratiche e attività formative</a:t>
            </a:r>
            <a:r>
              <a:rPr lang="it-IT" sz="1800" b="0" dirty="0"/>
              <a:t/>
            </a:r>
            <a:br>
              <a:rPr lang="it-IT" sz="1800" b="0" dirty="0"/>
            </a:br>
            <a:r>
              <a:rPr lang="it-IT" sz="1800" b="0" dirty="0" smtClean="0"/>
              <a:t>5. Comunità </a:t>
            </a:r>
            <a:r>
              <a:rPr lang="it-IT" sz="1800" b="0" dirty="0"/>
              <a:t>scopo della formazione e della pastorale tutta</a:t>
            </a:r>
            <a:r>
              <a:rPr lang="it-IT" sz="2000" dirty="0"/>
              <a:t/>
            </a:r>
            <a:br>
              <a:rPr lang="it-IT" sz="2000" dirty="0"/>
            </a:br>
            <a:endParaRPr lang="it-IT" sz="2000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5. Comunità scopo della formazione e della pastorale </a:t>
            </a:r>
            <a:r>
              <a:rPr lang="it-IT" sz="2400" dirty="0" smtClean="0"/>
              <a:t>tutta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E7E-B220-40EE-889B-4376CE093585}" type="slidenum">
              <a:rPr lang="it-IT" smtClean="0"/>
              <a:pPr/>
              <a:t>22</a:t>
            </a:fld>
            <a:endParaRPr lang="it-IT"/>
          </a:p>
        </p:txBody>
      </p:sp>
      <p:pic>
        <p:nvPicPr>
          <p:cNvPr id="5122" name="Picture 2" descr="http://www.parrocchiavinchiaturo.it/public%5CFoto%20prodotti%5CGenazzano%5CWeb%5Cgruppo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2846" r="2846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607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82296"/>
            <a:r>
              <a:rPr lang="it-IT" sz="3100" dirty="0"/>
              <a:t>5. Comunità scopo della formazione e della pastorale </a:t>
            </a:r>
            <a:r>
              <a:rPr lang="it-IT" sz="3100" dirty="0" smtClean="0"/>
              <a:t>tutta</a:t>
            </a:r>
            <a:r>
              <a:rPr lang="it-IT" sz="2000" dirty="0"/>
              <a:t/>
            </a:r>
            <a:br>
              <a:rPr lang="it-IT" sz="2000" dirty="0"/>
            </a:br>
            <a:endParaRPr lang="it-IT" sz="2000" dirty="0"/>
          </a:p>
        </p:txBody>
      </p:sp>
      <p:sp>
        <p:nvSpPr>
          <p:cNvPr id="6" name="Segnaposto tes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Al tempo stesso un difetto grave della attuale struttura formativa è quello di non preoccuparsi di avere la appartenenza alla comunità e alla sua missione come scopo. Ci si limita a spiegare la chiesa ma anona costruire la chiesa. questo compito è chiamato ecclesiogenesi continua della chiesa. Come avviene?</a:t>
            </a:r>
          </a:p>
          <a:p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7504" y="3356992"/>
            <a:ext cx="1296144" cy="2700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 smtClean="0"/>
              <a:t>1. Nuova Evangelizzazione e crisi formativa ecclesiale</a:t>
            </a:r>
            <a:br>
              <a:rPr lang="it-IT" sz="900" dirty="0" smtClean="0"/>
            </a:br>
            <a:r>
              <a:rPr lang="it-IT" sz="900" dirty="0" smtClean="0"/>
              <a:t>2. Pratiche riconosciute. Oltre il modello tridentino</a:t>
            </a:r>
            <a:br>
              <a:rPr lang="it-IT" sz="900" dirty="0" smtClean="0"/>
            </a:br>
            <a:r>
              <a:rPr lang="it-IT" sz="900" dirty="0" smtClean="0"/>
              <a:t>3. Quale comunità genera e fa crescere la fede?  Ripensare la missione</a:t>
            </a:r>
            <a:br>
              <a:rPr lang="it-IT" sz="900" dirty="0" smtClean="0"/>
            </a:br>
            <a:r>
              <a:rPr lang="it-IT" sz="900" dirty="0" smtClean="0"/>
              <a:t>4. Comunità che educano: le pratiche e attività formative</a:t>
            </a:r>
            <a:br>
              <a:rPr lang="it-IT" sz="900" dirty="0" smtClean="0"/>
            </a:br>
            <a:r>
              <a:rPr lang="it-IT" sz="1050" b="1" dirty="0" smtClean="0"/>
              <a:t>5. Comunità scopo della formazione e della pastorale tutta</a:t>
            </a:r>
            <a:endParaRPr lang="it-IT" sz="2400" b="1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E7E-B220-40EE-889B-4376CE093585}" type="slidenum">
              <a:rPr lang="it-IT" smtClean="0"/>
              <a:pPr/>
              <a:t>23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2307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82296"/>
            <a:r>
              <a:rPr lang="it-IT" sz="3100" dirty="0"/>
              <a:t>5. Comunità scopo della formazione e della pastorale </a:t>
            </a:r>
            <a:r>
              <a:rPr lang="it-IT" sz="3100" dirty="0" smtClean="0"/>
              <a:t>tutta</a:t>
            </a:r>
            <a:r>
              <a:rPr lang="it-IT" sz="2000" dirty="0"/>
              <a:t/>
            </a:r>
            <a:br>
              <a:rPr lang="it-IT" sz="2000" dirty="0"/>
            </a:br>
            <a:endParaRPr lang="it-IT" sz="2000" dirty="0"/>
          </a:p>
        </p:txBody>
      </p:sp>
      <p:sp>
        <p:nvSpPr>
          <p:cNvPr id="6" name="Segnaposto testo 5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96646" indent="-514350">
              <a:buFont typeface="+mj-lt"/>
              <a:buAutoNum type="arabicPeriod" startAt="51"/>
            </a:pPr>
            <a:r>
              <a:rPr lang="it-IT" b="1" dirty="0"/>
              <a:t>La costruzione della rete </a:t>
            </a:r>
            <a:r>
              <a:rPr lang="it-IT" b="1" dirty="0" smtClean="0"/>
              <a:t>comunicativa</a:t>
            </a:r>
          </a:p>
          <a:p>
            <a:pPr lvl="1"/>
            <a:r>
              <a:rPr lang="it-IT" dirty="0"/>
              <a:t>La chiesa è </a:t>
            </a:r>
            <a:r>
              <a:rPr lang="it-IT" dirty="0" smtClean="0"/>
              <a:t>luogo </a:t>
            </a:r>
            <a:r>
              <a:rPr lang="it-IT" dirty="0"/>
              <a:t>fisico </a:t>
            </a:r>
            <a:r>
              <a:rPr lang="it-IT" dirty="0" smtClean="0"/>
              <a:t>e un </a:t>
            </a:r>
            <a:r>
              <a:rPr lang="it-IT" dirty="0"/>
              <a:t>luogo spirituale che si nutre di relazione e di comunicazione autentica. Ma anche di modelli decisionali e di possibilità di condividere antropologicamente (</a:t>
            </a:r>
            <a:r>
              <a:rPr lang="it-IT" b="1" dirty="0" err="1"/>
              <a:t>sharing</a:t>
            </a:r>
            <a:r>
              <a:rPr lang="it-IT" dirty="0"/>
              <a:t>) l’esperienza di fede. </a:t>
            </a:r>
            <a:endParaRPr lang="it-IT" dirty="0" smtClean="0"/>
          </a:p>
          <a:p>
            <a:pPr lvl="1"/>
            <a:endParaRPr lang="it-IT" dirty="0"/>
          </a:p>
          <a:p>
            <a:pPr lvl="1"/>
            <a:r>
              <a:rPr lang="it-IT" b="1" dirty="0"/>
              <a:t>Pratiche: </a:t>
            </a:r>
            <a:endParaRPr lang="it-IT" b="1" dirty="0" smtClean="0"/>
          </a:p>
          <a:p>
            <a:pPr lvl="2"/>
            <a:r>
              <a:rPr lang="it-IT" b="1" dirty="0" smtClean="0"/>
              <a:t>inserire </a:t>
            </a:r>
            <a:r>
              <a:rPr lang="it-IT" b="1" dirty="0"/>
              <a:t>nella formazione anche momenti di tempo libero (liberato) e la libera progettazione delle attività; </a:t>
            </a:r>
            <a:endParaRPr lang="it-IT" b="1" dirty="0" smtClean="0"/>
          </a:p>
          <a:p>
            <a:pPr lvl="2"/>
            <a:r>
              <a:rPr lang="it-IT" b="1" dirty="0" smtClean="0"/>
              <a:t>favorire </a:t>
            </a:r>
            <a:r>
              <a:rPr lang="it-IT" b="1" dirty="0"/>
              <a:t>la conoscenza e relazione profonda dei partecipanti attraverso tecniche di partecipazione e ricerca comune; </a:t>
            </a:r>
            <a:endParaRPr lang="it-IT" b="1" dirty="0" smtClean="0"/>
          </a:p>
          <a:p>
            <a:pPr lvl="2"/>
            <a:r>
              <a:rPr lang="it-IT" b="1" dirty="0" smtClean="0"/>
              <a:t>preparare </a:t>
            </a:r>
            <a:r>
              <a:rPr lang="it-IT" b="1" dirty="0"/>
              <a:t>i catechisti come animatori e facilitatori di comunicazione; </a:t>
            </a:r>
            <a:endParaRPr lang="it-IT" b="1" dirty="0" smtClean="0"/>
          </a:p>
          <a:p>
            <a:pPr lvl="2"/>
            <a:r>
              <a:rPr lang="it-IT" b="1" dirty="0" smtClean="0"/>
              <a:t>assicurare </a:t>
            </a:r>
            <a:r>
              <a:rPr lang="it-IT" b="1" dirty="0"/>
              <a:t>la trasmissione delle informazioni; </a:t>
            </a:r>
            <a:endParaRPr lang="it-IT" b="1" dirty="0" smtClean="0"/>
          </a:p>
          <a:p>
            <a:pPr lvl="2"/>
            <a:r>
              <a:rPr lang="it-IT" b="1" dirty="0" smtClean="0"/>
              <a:t>gestire </a:t>
            </a:r>
            <a:r>
              <a:rPr lang="it-IT" b="1" dirty="0"/>
              <a:t>in modo partecipativo e corresponsabile le decisioni; </a:t>
            </a:r>
            <a:endParaRPr lang="it-IT" b="1" dirty="0" smtClean="0"/>
          </a:p>
          <a:p>
            <a:pPr lvl="2"/>
            <a:r>
              <a:rPr lang="it-IT" b="1" dirty="0" smtClean="0"/>
              <a:t>entrare </a:t>
            </a:r>
            <a:r>
              <a:rPr lang="it-IT" b="1" dirty="0"/>
              <a:t>nella logica della animazione pastorale come </a:t>
            </a:r>
            <a:r>
              <a:rPr lang="it-IT" b="1" dirty="0" err="1"/>
              <a:t>sinodalità</a:t>
            </a:r>
            <a:r>
              <a:rPr lang="it-IT" b="1" dirty="0"/>
              <a:t> e sussidiarietà</a:t>
            </a:r>
            <a:r>
              <a:rPr lang="it-IT" dirty="0"/>
              <a:t>. </a:t>
            </a:r>
          </a:p>
          <a:p>
            <a:pPr lvl="1"/>
            <a:endParaRPr lang="it-IT" b="1" dirty="0"/>
          </a:p>
          <a:p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7504" y="3356992"/>
            <a:ext cx="1296144" cy="2700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 smtClean="0"/>
              <a:t>1. Nuova Evangelizzazione e crisi formativa ecclesiale</a:t>
            </a:r>
            <a:br>
              <a:rPr lang="it-IT" sz="900" dirty="0" smtClean="0"/>
            </a:br>
            <a:r>
              <a:rPr lang="it-IT" sz="900" dirty="0" smtClean="0"/>
              <a:t>2. Pratiche riconosciute. Oltre il modello tridentino</a:t>
            </a:r>
            <a:br>
              <a:rPr lang="it-IT" sz="900" dirty="0" smtClean="0"/>
            </a:br>
            <a:r>
              <a:rPr lang="it-IT" sz="900" dirty="0" smtClean="0"/>
              <a:t>3. Quale comunità genera e fa crescere la fede?  Ripensare la missione</a:t>
            </a:r>
            <a:br>
              <a:rPr lang="it-IT" sz="900" dirty="0" smtClean="0"/>
            </a:br>
            <a:r>
              <a:rPr lang="it-IT" sz="900" dirty="0" smtClean="0"/>
              <a:t>4. Comunità che educano: le pratiche e attività formative</a:t>
            </a:r>
            <a:br>
              <a:rPr lang="it-IT" sz="900" dirty="0" smtClean="0"/>
            </a:br>
            <a:r>
              <a:rPr lang="it-IT" sz="1050" b="1" dirty="0" smtClean="0"/>
              <a:t>5. Comunità scopo della formazione e della pastorale tutta</a:t>
            </a:r>
            <a:endParaRPr lang="it-IT" sz="2400" b="1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E7E-B220-40EE-889B-4376CE093585}" type="slidenum">
              <a:rPr lang="it-IT" smtClean="0"/>
              <a:pPr/>
              <a:t>24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0970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82296"/>
            <a:r>
              <a:rPr lang="it-IT" sz="3100" dirty="0"/>
              <a:t>5. Comunità scopo della formazione e della pastorale </a:t>
            </a:r>
            <a:r>
              <a:rPr lang="it-IT" sz="3100" dirty="0" smtClean="0"/>
              <a:t>tutta</a:t>
            </a:r>
            <a:r>
              <a:rPr lang="it-IT" sz="2000" dirty="0"/>
              <a:t/>
            </a:r>
            <a:br>
              <a:rPr lang="it-IT" sz="2000" dirty="0"/>
            </a:br>
            <a:endParaRPr lang="it-IT" sz="2000" dirty="0"/>
          </a:p>
        </p:txBody>
      </p:sp>
      <p:sp>
        <p:nvSpPr>
          <p:cNvPr id="6" name="Segnaposto testo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42366" indent="-514350">
              <a:buFont typeface="+mj-lt"/>
              <a:buAutoNum type="arabicPeriod" startAt="52"/>
            </a:pPr>
            <a:r>
              <a:rPr lang="it-IT" b="1" dirty="0"/>
              <a:t>Il percorso vocazionale di ciascuno e il servizio alla </a:t>
            </a:r>
            <a:r>
              <a:rPr lang="it-IT" b="1" dirty="0" smtClean="0"/>
              <a:t>missione</a:t>
            </a:r>
          </a:p>
          <a:p>
            <a:pPr lvl="1"/>
            <a:r>
              <a:rPr lang="it-IT" dirty="0"/>
              <a:t>Durante il tempo della formazione è importante che ciascuno scopra quello che può dare per il bene di tutti. </a:t>
            </a:r>
            <a:endParaRPr lang="it-IT" dirty="0" smtClean="0"/>
          </a:p>
          <a:p>
            <a:pPr lvl="1"/>
            <a:r>
              <a:rPr lang="it-IT" b="1" dirty="0" smtClean="0"/>
              <a:t>Pratiche</a:t>
            </a:r>
            <a:r>
              <a:rPr lang="it-IT" b="1" dirty="0"/>
              <a:t>:  </a:t>
            </a:r>
            <a:endParaRPr lang="it-IT" b="1" dirty="0" smtClean="0"/>
          </a:p>
          <a:p>
            <a:pPr lvl="2"/>
            <a:r>
              <a:rPr lang="it-IT" b="1" dirty="0" smtClean="0"/>
              <a:t>presentare </a:t>
            </a:r>
            <a:r>
              <a:rPr lang="it-IT" b="1" dirty="0"/>
              <a:t>diversi modelli di vita cristiana; </a:t>
            </a:r>
            <a:endParaRPr lang="it-IT" b="1" dirty="0" smtClean="0"/>
          </a:p>
          <a:p>
            <a:pPr lvl="2"/>
            <a:r>
              <a:rPr lang="it-IT" b="1" dirty="0" smtClean="0"/>
              <a:t>guidare </a:t>
            </a:r>
            <a:r>
              <a:rPr lang="it-IT" b="1" dirty="0"/>
              <a:t>esperienze di conoscenza personalizzata; </a:t>
            </a:r>
            <a:endParaRPr lang="it-IT" b="1" dirty="0" smtClean="0"/>
          </a:p>
          <a:p>
            <a:pPr lvl="2"/>
            <a:r>
              <a:rPr lang="it-IT" b="1" dirty="0" smtClean="0"/>
              <a:t>utilizzare </a:t>
            </a:r>
            <a:r>
              <a:rPr lang="it-IT" b="1" dirty="0"/>
              <a:t>le pedagogie dei “giochi di ruolo”; </a:t>
            </a:r>
            <a:endParaRPr lang="it-IT" b="1" dirty="0" smtClean="0"/>
          </a:p>
          <a:p>
            <a:pPr lvl="2"/>
            <a:r>
              <a:rPr lang="it-IT" b="1" dirty="0" smtClean="0"/>
              <a:t>visitare </a:t>
            </a:r>
            <a:r>
              <a:rPr lang="it-IT" b="1" dirty="0"/>
              <a:t>centri vocazionali; </a:t>
            </a:r>
            <a:endParaRPr lang="it-IT" b="1" dirty="0" smtClean="0"/>
          </a:p>
          <a:p>
            <a:pPr lvl="2"/>
            <a:r>
              <a:rPr lang="it-IT" b="1" dirty="0" smtClean="0"/>
              <a:t>interagire </a:t>
            </a:r>
            <a:r>
              <a:rPr lang="it-IT" b="1" dirty="0"/>
              <a:t>con il centro diocesano vocazioni</a:t>
            </a:r>
          </a:p>
          <a:p>
            <a:pPr marL="596646" indent="-514350">
              <a:buFont typeface="+mj-lt"/>
              <a:buAutoNum type="arabicPeriod" startAt="52"/>
            </a:pPr>
            <a:endParaRPr lang="it-IT" b="1" dirty="0"/>
          </a:p>
          <a:p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7504" y="3356992"/>
            <a:ext cx="1296144" cy="2700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 smtClean="0"/>
              <a:t>1. Nuova Evangelizzazione e crisi formativa ecclesiale</a:t>
            </a:r>
            <a:br>
              <a:rPr lang="it-IT" sz="900" dirty="0" smtClean="0"/>
            </a:br>
            <a:r>
              <a:rPr lang="it-IT" sz="900" dirty="0" smtClean="0"/>
              <a:t>2. Pratiche riconosciute. Oltre il modello tridentino</a:t>
            </a:r>
            <a:br>
              <a:rPr lang="it-IT" sz="900" dirty="0" smtClean="0"/>
            </a:br>
            <a:r>
              <a:rPr lang="it-IT" sz="900" dirty="0" smtClean="0"/>
              <a:t>3. Quale comunità genera e fa crescere la fede?  Ripensare la missione</a:t>
            </a:r>
            <a:br>
              <a:rPr lang="it-IT" sz="900" dirty="0" smtClean="0"/>
            </a:br>
            <a:r>
              <a:rPr lang="it-IT" sz="900" dirty="0" smtClean="0"/>
              <a:t>4. Comunità che educano: le pratiche e attività formative</a:t>
            </a:r>
            <a:br>
              <a:rPr lang="it-IT" sz="900" dirty="0" smtClean="0"/>
            </a:br>
            <a:r>
              <a:rPr lang="it-IT" sz="1050" b="1" dirty="0" smtClean="0"/>
              <a:t>5. Comunità scopo della formazione e della pastorale tutta</a:t>
            </a:r>
            <a:endParaRPr lang="it-IT" sz="2400" b="1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E7E-B220-40EE-889B-4376CE093585}" type="slidenum">
              <a:rPr lang="it-IT" smtClean="0"/>
              <a:pPr/>
              <a:t>25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4041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Temi e percorso di riflessione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96646" indent="-514350">
              <a:buFont typeface="+mj-lt"/>
              <a:buAutoNum type="arabicPeriod"/>
            </a:pPr>
            <a:r>
              <a:rPr lang="it-IT" dirty="0" smtClean="0"/>
              <a:t>Nuova </a:t>
            </a:r>
            <a:r>
              <a:rPr lang="it-IT" dirty="0"/>
              <a:t>Evangelizzazione e crisi formativa </a:t>
            </a:r>
            <a:r>
              <a:rPr lang="it-IT" dirty="0" smtClean="0"/>
              <a:t>ecclesiale</a:t>
            </a:r>
          </a:p>
          <a:p>
            <a:pPr marL="596646" indent="-514350">
              <a:buFont typeface="+mj-lt"/>
              <a:buAutoNum type="arabicPeriod"/>
            </a:pPr>
            <a:r>
              <a:rPr lang="it-IT" dirty="0"/>
              <a:t>Pratiche riconosciute. Oltre il modello </a:t>
            </a:r>
            <a:r>
              <a:rPr lang="it-IT" dirty="0" smtClean="0"/>
              <a:t>tridentino</a:t>
            </a:r>
          </a:p>
          <a:p>
            <a:pPr marL="596646" indent="-514350">
              <a:buFont typeface="+mj-lt"/>
              <a:buAutoNum type="arabicPeriod"/>
            </a:pPr>
            <a:r>
              <a:rPr lang="it-IT" dirty="0"/>
              <a:t>Quale comunità genera e fa crescere la fede? Ripensare la </a:t>
            </a:r>
            <a:r>
              <a:rPr lang="it-IT" dirty="0" smtClean="0"/>
              <a:t>missione</a:t>
            </a:r>
          </a:p>
          <a:p>
            <a:pPr marL="596646" indent="-514350">
              <a:buFont typeface="+mj-lt"/>
              <a:buAutoNum type="arabicPeriod"/>
            </a:pPr>
            <a:r>
              <a:rPr lang="it-IT" dirty="0"/>
              <a:t>Comunità che educano: le pratiche e attività </a:t>
            </a:r>
            <a:r>
              <a:rPr lang="it-IT" dirty="0" smtClean="0"/>
              <a:t>formative</a:t>
            </a:r>
          </a:p>
          <a:p>
            <a:pPr marL="596646" indent="-514350">
              <a:buFont typeface="+mj-lt"/>
              <a:buAutoNum type="arabicPeriod"/>
            </a:pPr>
            <a:r>
              <a:rPr lang="it-IT" dirty="0"/>
              <a:t>Comunità scopo della formazione e della pastorale tutta</a:t>
            </a:r>
            <a:endParaRPr lang="it-IT" b="1" dirty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E7E-B220-40EE-889B-4376CE093585}" type="slidenum">
              <a:rPr lang="it-IT" smtClean="0"/>
              <a:pPr/>
              <a:t>26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19738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Temi e percorso di riflessione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96646" indent="-514350">
              <a:buFont typeface="+mj-lt"/>
              <a:buAutoNum type="arabicPeriod"/>
            </a:pPr>
            <a:r>
              <a:rPr lang="it-IT" dirty="0" smtClean="0"/>
              <a:t>Nuova </a:t>
            </a:r>
            <a:r>
              <a:rPr lang="it-IT" dirty="0"/>
              <a:t>Evangelizzazione e crisi formativa </a:t>
            </a:r>
            <a:r>
              <a:rPr lang="it-IT" dirty="0" smtClean="0"/>
              <a:t>ecclesiale</a:t>
            </a:r>
          </a:p>
          <a:p>
            <a:pPr marL="596646" indent="-514350">
              <a:buFont typeface="+mj-lt"/>
              <a:buAutoNum type="arabicPeriod"/>
            </a:pPr>
            <a:r>
              <a:rPr lang="it-IT" dirty="0"/>
              <a:t>Pratiche riconosciute. Oltre il modello </a:t>
            </a:r>
            <a:r>
              <a:rPr lang="it-IT" dirty="0" smtClean="0"/>
              <a:t>tridentino</a:t>
            </a:r>
          </a:p>
          <a:p>
            <a:pPr marL="596646" indent="-514350">
              <a:buFont typeface="+mj-lt"/>
              <a:buAutoNum type="arabicPeriod"/>
            </a:pPr>
            <a:r>
              <a:rPr lang="it-IT" dirty="0"/>
              <a:t>Quale comunità genera e fa crescere la fede? Ripensare la </a:t>
            </a:r>
            <a:r>
              <a:rPr lang="it-IT" dirty="0" smtClean="0"/>
              <a:t>missione</a:t>
            </a:r>
          </a:p>
          <a:p>
            <a:pPr marL="596646" indent="-514350">
              <a:buFont typeface="+mj-lt"/>
              <a:buAutoNum type="arabicPeriod"/>
            </a:pPr>
            <a:r>
              <a:rPr lang="it-IT" dirty="0"/>
              <a:t>Comunità che educano: le pratiche e attività </a:t>
            </a:r>
            <a:r>
              <a:rPr lang="it-IT" dirty="0" smtClean="0"/>
              <a:t>formative</a:t>
            </a:r>
          </a:p>
          <a:p>
            <a:pPr marL="596646" indent="-514350">
              <a:buFont typeface="+mj-lt"/>
              <a:buAutoNum type="arabicPeriod"/>
            </a:pPr>
            <a:r>
              <a:rPr lang="it-IT" dirty="0"/>
              <a:t>Comunità scopo della formazione e della pastorale tutta</a:t>
            </a:r>
            <a:endParaRPr lang="it-IT" b="1" dirty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E7E-B220-40EE-889B-4376CE093585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42411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5386536"/>
          </a:xfrm>
        </p:spPr>
        <p:txBody>
          <a:bodyPr/>
          <a:lstStyle/>
          <a:p>
            <a:pPr marL="82296"/>
            <a:r>
              <a:rPr lang="it-IT" sz="1800" b="0" dirty="0" smtClean="0"/>
              <a:t>1. Nuova </a:t>
            </a:r>
            <a:r>
              <a:rPr lang="it-IT" sz="1800" b="0" dirty="0"/>
              <a:t>Evangelizzazione e crisi formativa ecclesiale</a:t>
            </a:r>
            <a:br>
              <a:rPr lang="it-IT" sz="1800" b="0" dirty="0"/>
            </a:br>
            <a:r>
              <a:rPr lang="it-IT" sz="1800" b="0" dirty="0" smtClean="0"/>
              <a:t>2. Pratiche </a:t>
            </a:r>
            <a:r>
              <a:rPr lang="it-IT" sz="1800" b="0" dirty="0"/>
              <a:t>riconosciute. Oltre il modello tridentino</a:t>
            </a:r>
            <a:br>
              <a:rPr lang="it-IT" sz="1800" b="0" dirty="0"/>
            </a:br>
            <a:r>
              <a:rPr lang="it-IT" sz="1800" b="0" dirty="0" smtClean="0"/>
              <a:t>3. Quale </a:t>
            </a:r>
            <a:r>
              <a:rPr lang="it-IT" sz="1800" b="0" dirty="0"/>
              <a:t>comunità genera e fa crescere la fede? </a:t>
            </a:r>
            <a:r>
              <a:rPr lang="it-IT" sz="1800" b="0" dirty="0" smtClean="0"/>
              <a:t> Ripensare </a:t>
            </a:r>
            <a:r>
              <a:rPr lang="it-IT" sz="1800" b="0" dirty="0"/>
              <a:t>la missione</a:t>
            </a:r>
            <a:br>
              <a:rPr lang="it-IT" sz="1800" b="0" dirty="0"/>
            </a:br>
            <a:r>
              <a:rPr lang="it-IT" sz="1800" b="0" dirty="0" smtClean="0"/>
              <a:t>4. Comunità </a:t>
            </a:r>
            <a:r>
              <a:rPr lang="it-IT" sz="1800" b="0" dirty="0"/>
              <a:t>che educano: le pratiche e attività formative</a:t>
            </a:r>
            <a:br>
              <a:rPr lang="it-IT" sz="1800" b="0" dirty="0"/>
            </a:br>
            <a:r>
              <a:rPr lang="it-IT" sz="1800" b="0" dirty="0" smtClean="0"/>
              <a:t>5. Comunità </a:t>
            </a:r>
            <a:r>
              <a:rPr lang="it-IT" sz="1800" b="0" dirty="0"/>
              <a:t>scopo della formazione e della pastorale tutta</a:t>
            </a:r>
            <a:r>
              <a:rPr lang="it-IT" sz="2000" dirty="0"/>
              <a:t/>
            </a:r>
            <a:br>
              <a:rPr lang="it-IT" sz="2000" dirty="0"/>
            </a:br>
            <a:endParaRPr lang="it-IT" sz="2000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sz="2800" dirty="0"/>
              <a:t>1. Nuova Evangelizzazione e crisi formativa ecclesiale</a:t>
            </a:r>
            <a:endParaRPr lang="it-IT" dirty="0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E7E-B220-40EE-889B-4376CE093585}" type="slidenum">
              <a:rPr lang="it-IT" smtClean="0"/>
              <a:pPr/>
              <a:t>4</a:t>
            </a:fld>
            <a:endParaRPr lang="it-IT"/>
          </a:p>
        </p:txBody>
      </p:sp>
      <p:pic>
        <p:nvPicPr>
          <p:cNvPr id="1026" name="Picture 2" descr="http://www.diocesipadova.it/s2ewdiocesipadova/allegati/3947/Nuova%20evangelizzazione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t="10100" b="10100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8820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82296"/>
            <a:r>
              <a:rPr lang="it-IT" sz="3100" dirty="0"/>
              <a:t>1. Nuova Evangelizzazione e crisi formativa ecclesiale</a:t>
            </a:r>
            <a:br>
              <a:rPr lang="it-IT" sz="3100" dirty="0"/>
            </a:br>
            <a:endParaRPr lang="it-IT" sz="2000" dirty="0"/>
          </a:p>
        </p:txBody>
      </p:sp>
      <p:sp>
        <p:nvSpPr>
          <p:cNvPr id="6" name="Segnaposto testo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Per comprendere il tema </a:t>
            </a:r>
            <a:r>
              <a:rPr lang="it-IT" dirty="0" smtClean="0"/>
              <a:t>occorre riferirsi agli Orientamenti Pastorali 2010-2020</a:t>
            </a:r>
            <a:endParaRPr lang="it-IT" dirty="0"/>
          </a:p>
          <a:p>
            <a:r>
              <a:rPr lang="it-IT" dirty="0"/>
              <a:t>Siamo spinti a questa analisi per motivi </a:t>
            </a:r>
            <a:r>
              <a:rPr lang="it-IT" dirty="0" smtClean="0"/>
              <a:t>missionari: costruire comunità parrocchiali capaci di testimoniare il Vangelo</a:t>
            </a:r>
            <a:endParaRPr lang="it-IT" dirty="0"/>
          </a:p>
          <a:p>
            <a:r>
              <a:rPr lang="it-IT" dirty="0"/>
              <a:t>La riflessione dovrà essere condotta a più livelli</a:t>
            </a:r>
            <a:r>
              <a:rPr lang="it-IT" dirty="0" smtClean="0"/>
              <a:t>.</a:t>
            </a:r>
          </a:p>
          <a:p>
            <a:pPr lvl="1"/>
            <a:r>
              <a:rPr lang="it-IT" dirty="0" smtClean="0"/>
              <a:t>Sociologico: le nuove forme di apprendimento</a:t>
            </a:r>
          </a:p>
          <a:p>
            <a:pPr lvl="1"/>
            <a:r>
              <a:rPr lang="it-IT" dirty="0" smtClean="0"/>
              <a:t>Teologico: cosa significa </a:t>
            </a:r>
            <a:r>
              <a:rPr lang="it-IT" dirty="0" err="1" smtClean="0"/>
              <a:t>Tradere</a:t>
            </a:r>
            <a:endParaRPr lang="it-IT" dirty="0" smtClean="0"/>
          </a:p>
          <a:p>
            <a:pPr lvl="1"/>
            <a:r>
              <a:rPr lang="it-IT" dirty="0" smtClean="0"/>
              <a:t>Pastorale: quale «qualità» della comunità</a:t>
            </a:r>
          </a:p>
          <a:p>
            <a:pPr lvl="1"/>
            <a:endParaRPr lang="it-IT" dirty="0"/>
          </a:p>
          <a:p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107504" y="3356992"/>
            <a:ext cx="1296144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b="1" dirty="0" smtClean="0"/>
              <a:t>1. Nuova Evangelizzazione e crisi formativa ecclesiale</a:t>
            </a:r>
            <a:r>
              <a:rPr lang="it-IT" sz="900" dirty="0" smtClean="0"/>
              <a:t/>
            </a:r>
            <a:br>
              <a:rPr lang="it-IT" sz="900" dirty="0" smtClean="0"/>
            </a:br>
            <a:r>
              <a:rPr lang="it-IT" sz="900" dirty="0" smtClean="0"/>
              <a:t>2. Pratiche riconosciute. Oltre il modello tridentino</a:t>
            </a:r>
            <a:br>
              <a:rPr lang="it-IT" sz="900" dirty="0" smtClean="0"/>
            </a:br>
            <a:r>
              <a:rPr lang="it-IT" sz="900" dirty="0" smtClean="0"/>
              <a:t>3. Quale comunità genera e fa crescere la fede?  Ripensare la missione</a:t>
            </a:r>
            <a:br>
              <a:rPr lang="it-IT" sz="900" dirty="0" smtClean="0"/>
            </a:br>
            <a:r>
              <a:rPr lang="it-IT" sz="900" dirty="0" smtClean="0"/>
              <a:t>4. Comunità che educano: le pratiche e attività formative</a:t>
            </a:r>
            <a:br>
              <a:rPr lang="it-IT" sz="900" dirty="0" smtClean="0"/>
            </a:br>
            <a:r>
              <a:rPr lang="it-IT" sz="900" dirty="0" smtClean="0"/>
              <a:t>5. Comunità scopo della formazione e della pastorale tutta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E7E-B220-40EE-889B-4376CE093585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9643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5386536"/>
          </a:xfrm>
        </p:spPr>
        <p:txBody>
          <a:bodyPr/>
          <a:lstStyle/>
          <a:p>
            <a:pPr marL="82296"/>
            <a:r>
              <a:rPr lang="it-IT" sz="1800" b="0" dirty="0" smtClean="0"/>
              <a:t>1. Nuova </a:t>
            </a:r>
            <a:r>
              <a:rPr lang="it-IT" sz="1800" b="0" dirty="0"/>
              <a:t>Evangelizzazione e crisi formativa ecclesiale</a:t>
            </a:r>
            <a:br>
              <a:rPr lang="it-IT" sz="1800" b="0" dirty="0"/>
            </a:br>
            <a:r>
              <a:rPr lang="it-IT" sz="1800" b="0" dirty="0" smtClean="0"/>
              <a:t>2. Pratiche </a:t>
            </a:r>
            <a:r>
              <a:rPr lang="it-IT" sz="1800" b="0" dirty="0"/>
              <a:t>riconosciute. Oltre il modello tridentino</a:t>
            </a:r>
            <a:br>
              <a:rPr lang="it-IT" sz="1800" b="0" dirty="0"/>
            </a:br>
            <a:r>
              <a:rPr lang="it-IT" sz="1800" b="0" dirty="0" smtClean="0"/>
              <a:t>3. Quale </a:t>
            </a:r>
            <a:r>
              <a:rPr lang="it-IT" sz="1800" b="0" dirty="0"/>
              <a:t>comunità genera e fa crescere la fede? </a:t>
            </a:r>
            <a:r>
              <a:rPr lang="it-IT" sz="1800" b="0" dirty="0" smtClean="0"/>
              <a:t> Ripensare </a:t>
            </a:r>
            <a:r>
              <a:rPr lang="it-IT" sz="1800" b="0" dirty="0"/>
              <a:t>la missione</a:t>
            </a:r>
            <a:br>
              <a:rPr lang="it-IT" sz="1800" b="0" dirty="0"/>
            </a:br>
            <a:r>
              <a:rPr lang="it-IT" sz="1800" b="0" dirty="0" smtClean="0"/>
              <a:t>4. Comunità </a:t>
            </a:r>
            <a:r>
              <a:rPr lang="it-IT" sz="1800" b="0" dirty="0"/>
              <a:t>che educano: le pratiche e attività formative</a:t>
            </a:r>
            <a:br>
              <a:rPr lang="it-IT" sz="1800" b="0" dirty="0"/>
            </a:br>
            <a:r>
              <a:rPr lang="it-IT" sz="1800" b="0" dirty="0" smtClean="0"/>
              <a:t>5. Comunità </a:t>
            </a:r>
            <a:r>
              <a:rPr lang="it-IT" sz="1800" b="0" dirty="0"/>
              <a:t>scopo della formazione e della pastorale tutta</a:t>
            </a:r>
            <a:r>
              <a:rPr lang="it-IT" sz="2000" dirty="0"/>
              <a:t/>
            </a:r>
            <a:br>
              <a:rPr lang="it-IT" sz="2000" dirty="0"/>
            </a:br>
            <a:endParaRPr lang="it-IT" sz="2000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sz="2400" dirty="0"/>
              <a:t>2. Pratiche riconosciute. </a:t>
            </a: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/>
              <a:t>Oltre </a:t>
            </a:r>
            <a:r>
              <a:rPr lang="it-IT" sz="2400" dirty="0"/>
              <a:t>il modello tridentino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E7E-B220-40EE-889B-4376CE093585}" type="slidenum">
              <a:rPr lang="it-IT" smtClean="0"/>
              <a:pPr/>
              <a:t>6</a:t>
            </a:fld>
            <a:endParaRPr lang="it-IT"/>
          </a:p>
        </p:txBody>
      </p:sp>
      <p:pic>
        <p:nvPicPr>
          <p:cNvPr id="2050" name="Picture 2" descr="http://www.sanpiox.it/public/images/stories/immagini/Discussioni_romane/Concilio_Vaticano_II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4319" r="4319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6602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82296"/>
            <a:r>
              <a:rPr lang="it-IT" sz="3600" dirty="0"/>
              <a:t>2. Pratiche riconosciute. </a:t>
            </a:r>
            <a:br>
              <a:rPr lang="it-IT" sz="3600" dirty="0"/>
            </a:br>
            <a:r>
              <a:rPr lang="it-IT" sz="3600" dirty="0"/>
              <a:t>Oltre il modello </a:t>
            </a:r>
            <a:r>
              <a:rPr lang="it-IT" sz="3600" dirty="0" smtClean="0"/>
              <a:t>tridentino</a:t>
            </a:r>
            <a:r>
              <a:rPr lang="it-IT" sz="2000" dirty="0"/>
              <a:t/>
            </a:r>
            <a:br>
              <a:rPr lang="it-IT" sz="2000" dirty="0"/>
            </a:br>
            <a:endParaRPr lang="it-IT" sz="2000" dirty="0"/>
          </a:p>
        </p:txBody>
      </p:sp>
      <p:sp>
        <p:nvSpPr>
          <p:cNvPr id="6" name="Segnaposto testo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b="1" dirty="0"/>
              <a:t>Le forme già sperimentate</a:t>
            </a:r>
            <a:r>
              <a:rPr lang="it-IT" dirty="0"/>
              <a:t>: catechesi familiare, </a:t>
            </a:r>
            <a:r>
              <a:rPr lang="it-IT" dirty="0" err="1"/>
              <a:t>cebs</a:t>
            </a:r>
            <a:r>
              <a:rPr lang="it-IT" dirty="0"/>
              <a:t>, catechesi </a:t>
            </a:r>
            <a:r>
              <a:rPr lang="it-IT" dirty="0" smtClean="0"/>
              <a:t>intergenerazionale</a:t>
            </a:r>
            <a:r>
              <a:rPr lang="it-IT" dirty="0"/>
              <a:t>, gruppi catecumenali, associazione e movimenti, comunità ministeriali, comunità di vita </a:t>
            </a:r>
            <a:r>
              <a:rPr lang="it-IT" dirty="0" smtClean="0"/>
              <a:t>missionaria</a:t>
            </a:r>
          </a:p>
          <a:p>
            <a:r>
              <a:rPr lang="it-IT" b="1" dirty="0"/>
              <a:t>Una lettura delle esperienze e dei documenti indica questi elementi decisivi: </a:t>
            </a:r>
            <a:endParaRPr lang="it-IT" b="1" dirty="0" smtClean="0"/>
          </a:p>
          <a:p>
            <a:pPr lvl="1"/>
            <a:r>
              <a:rPr lang="it-IT" b="1" dirty="0" smtClean="0"/>
              <a:t>la </a:t>
            </a:r>
            <a:r>
              <a:rPr lang="it-IT" b="1" dirty="0"/>
              <a:t>qualità relazionale o riarticolazione comunicativa; </a:t>
            </a:r>
            <a:endParaRPr lang="it-IT" b="1" dirty="0" smtClean="0"/>
          </a:p>
          <a:p>
            <a:pPr lvl="1"/>
            <a:r>
              <a:rPr lang="it-IT" b="1" dirty="0" smtClean="0"/>
              <a:t>la </a:t>
            </a:r>
            <a:r>
              <a:rPr lang="it-IT" b="1" dirty="0"/>
              <a:t>qualità della </a:t>
            </a:r>
            <a:r>
              <a:rPr lang="it-IT" b="1" dirty="0" smtClean="0"/>
              <a:t>comprensione (=rilettura) teologica, missionaria e spirituale; </a:t>
            </a:r>
          </a:p>
          <a:p>
            <a:pPr lvl="1"/>
            <a:r>
              <a:rPr lang="it-IT" b="1" dirty="0" smtClean="0"/>
              <a:t>la </a:t>
            </a:r>
            <a:r>
              <a:rPr lang="it-IT" b="1" dirty="0"/>
              <a:t>qualità della ministerialità; </a:t>
            </a:r>
            <a:endParaRPr lang="it-IT" b="1" dirty="0" smtClean="0"/>
          </a:p>
          <a:p>
            <a:pPr lvl="1"/>
            <a:r>
              <a:rPr lang="it-IT" b="1" dirty="0" smtClean="0"/>
              <a:t>la </a:t>
            </a:r>
            <a:r>
              <a:rPr lang="it-IT" b="1" dirty="0"/>
              <a:t>qualità dei processi formativi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7504" y="3356992"/>
            <a:ext cx="1296144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 smtClean="0"/>
              <a:t>1. Nuova Evangelizzazione e crisi formativa ecclesiale</a:t>
            </a:r>
            <a:br>
              <a:rPr lang="it-IT" sz="900" dirty="0" smtClean="0"/>
            </a:br>
            <a:r>
              <a:rPr lang="it-IT" sz="1050" b="1" dirty="0" smtClean="0"/>
              <a:t>2. Pratiche riconosciute. Oltre il modello tridentino</a:t>
            </a:r>
            <a:r>
              <a:rPr lang="it-IT" sz="900" dirty="0" smtClean="0"/>
              <a:t/>
            </a:r>
            <a:br>
              <a:rPr lang="it-IT" sz="900" dirty="0" smtClean="0"/>
            </a:br>
            <a:r>
              <a:rPr lang="it-IT" sz="900" dirty="0" smtClean="0"/>
              <a:t>3. Quale comunità genera e fa crescere la fede?  Ripensare la missione</a:t>
            </a:r>
            <a:br>
              <a:rPr lang="it-IT" sz="900" dirty="0" smtClean="0"/>
            </a:br>
            <a:r>
              <a:rPr lang="it-IT" sz="900" dirty="0" smtClean="0"/>
              <a:t>4. Comunità che educano: le pratiche e attività formative</a:t>
            </a:r>
            <a:br>
              <a:rPr lang="it-IT" sz="900" dirty="0" smtClean="0"/>
            </a:br>
            <a:r>
              <a:rPr lang="it-IT" sz="900" dirty="0" smtClean="0"/>
              <a:t>5. Comunità scopo della formazione e della pastorale tutta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E7E-B220-40EE-889B-4376CE093585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0208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5386536"/>
          </a:xfrm>
        </p:spPr>
        <p:txBody>
          <a:bodyPr/>
          <a:lstStyle/>
          <a:p>
            <a:pPr marL="82296"/>
            <a:r>
              <a:rPr lang="it-IT" sz="1800" b="0" dirty="0" smtClean="0"/>
              <a:t>1. Nuova </a:t>
            </a:r>
            <a:r>
              <a:rPr lang="it-IT" sz="1800" b="0" dirty="0"/>
              <a:t>Evangelizzazione e crisi formativa ecclesiale</a:t>
            </a:r>
            <a:br>
              <a:rPr lang="it-IT" sz="1800" b="0" dirty="0"/>
            </a:br>
            <a:r>
              <a:rPr lang="it-IT" sz="1800" b="0" dirty="0" smtClean="0"/>
              <a:t>2. Pratiche </a:t>
            </a:r>
            <a:r>
              <a:rPr lang="it-IT" sz="1800" b="0" dirty="0"/>
              <a:t>riconosciute. Oltre il modello tridentino</a:t>
            </a:r>
            <a:br>
              <a:rPr lang="it-IT" sz="1800" b="0" dirty="0"/>
            </a:br>
            <a:r>
              <a:rPr lang="it-IT" sz="1800" b="0" dirty="0" smtClean="0"/>
              <a:t>3. Quale </a:t>
            </a:r>
            <a:r>
              <a:rPr lang="it-IT" sz="1800" b="0" dirty="0"/>
              <a:t>comunità genera e fa crescere la fede? </a:t>
            </a:r>
            <a:r>
              <a:rPr lang="it-IT" sz="1800" b="0" dirty="0" smtClean="0"/>
              <a:t> Ripensare </a:t>
            </a:r>
            <a:r>
              <a:rPr lang="it-IT" sz="1800" b="0" dirty="0"/>
              <a:t>la missione</a:t>
            </a:r>
            <a:br>
              <a:rPr lang="it-IT" sz="1800" b="0" dirty="0"/>
            </a:br>
            <a:r>
              <a:rPr lang="it-IT" sz="1800" b="0" dirty="0" smtClean="0"/>
              <a:t>4. Comunità </a:t>
            </a:r>
            <a:r>
              <a:rPr lang="it-IT" sz="1800" b="0" dirty="0"/>
              <a:t>che educano: le pratiche e attività formative</a:t>
            </a:r>
            <a:br>
              <a:rPr lang="it-IT" sz="1800" b="0" dirty="0"/>
            </a:br>
            <a:r>
              <a:rPr lang="it-IT" sz="1800" b="0" dirty="0" smtClean="0"/>
              <a:t>5. Comunità </a:t>
            </a:r>
            <a:r>
              <a:rPr lang="it-IT" sz="1800" b="0" dirty="0"/>
              <a:t>scopo della formazione e della pastorale tutta</a:t>
            </a:r>
            <a:r>
              <a:rPr lang="it-IT" sz="2000" dirty="0"/>
              <a:t/>
            </a:r>
            <a:br>
              <a:rPr lang="it-IT" sz="2000" dirty="0"/>
            </a:br>
            <a:endParaRPr lang="it-IT" sz="2000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sz="2400" dirty="0"/>
              <a:t>3. Quale comunità genera e fa crescere la fede?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E7E-B220-40EE-889B-4376CE093585}" type="slidenum">
              <a:rPr lang="it-IT" smtClean="0"/>
              <a:pPr/>
              <a:t>8</a:t>
            </a:fld>
            <a:endParaRPr lang="it-IT"/>
          </a:p>
        </p:txBody>
      </p:sp>
      <p:pic>
        <p:nvPicPr>
          <p:cNvPr id="3074" name="Picture 2" descr="http://www.osservatoreromano.va/orportal-portlets-portal/detail/binaries/news/cultura/2011/238q11-un-frutto-del-vaticano-ii/238q04b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t="14698" b="14698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0762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2296"/>
            <a:r>
              <a:rPr lang="it-IT" sz="3200" dirty="0"/>
              <a:t>3. Quale comunità genera e fa crescere la fede</a:t>
            </a:r>
            <a:r>
              <a:rPr lang="it-IT" sz="3200" dirty="0" smtClean="0"/>
              <a:t>?</a:t>
            </a:r>
            <a:endParaRPr lang="it-IT" sz="2000" dirty="0"/>
          </a:p>
        </p:txBody>
      </p:sp>
      <p:sp>
        <p:nvSpPr>
          <p:cNvPr id="6" name="Segnaposto tes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riflessione non deve semplificare il problema. </a:t>
            </a:r>
            <a:r>
              <a:rPr lang="it-IT" b="1" dirty="0"/>
              <a:t>Non credo che la soluzione sia nella sola riqualificazione comunicativa e relazionane dentro la pastorale</a:t>
            </a:r>
            <a:r>
              <a:rPr lang="it-IT" dirty="0"/>
              <a:t>. </a:t>
            </a:r>
            <a:r>
              <a:rPr lang="it-IT" b="1" dirty="0"/>
              <a:t>È un tema che riguarda la definizione del compito missionario e la comunicazione </a:t>
            </a:r>
            <a:r>
              <a:rPr lang="it-IT" b="1" dirty="0" err="1"/>
              <a:t>intraecclesiale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07504" y="3356992"/>
            <a:ext cx="1296144" cy="2562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 smtClean="0"/>
              <a:t>1. Nuova Evangelizzazione e crisi formativa ecclesiale</a:t>
            </a:r>
            <a:br>
              <a:rPr lang="it-IT" sz="900" dirty="0" smtClean="0"/>
            </a:br>
            <a:r>
              <a:rPr lang="it-IT" sz="900" dirty="0" smtClean="0"/>
              <a:t>2. Pratiche riconosciute. Oltre il modello tridentino</a:t>
            </a:r>
            <a:br>
              <a:rPr lang="it-IT" sz="900" dirty="0" smtClean="0"/>
            </a:br>
            <a:r>
              <a:rPr lang="it-IT" sz="1050" b="1" dirty="0" smtClean="0"/>
              <a:t>3. Quale comunità genera e fa crescere la fede?  Ripensare la missione</a:t>
            </a:r>
            <a:r>
              <a:rPr lang="it-IT" sz="900" dirty="0" smtClean="0"/>
              <a:t/>
            </a:r>
            <a:br>
              <a:rPr lang="it-IT" sz="900" dirty="0" smtClean="0"/>
            </a:br>
            <a:r>
              <a:rPr lang="it-IT" sz="900" dirty="0" smtClean="0"/>
              <a:t>4. Comunità che educano: le pratiche e attività formative</a:t>
            </a:r>
            <a:br>
              <a:rPr lang="it-IT" sz="900" dirty="0" smtClean="0"/>
            </a:br>
            <a:r>
              <a:rPr lang="it-IT" sz="900" dirty="0" smtClean="0"/>
              <a:t>5. Comunità scopo della formazione e della pastorale tutta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E7E-B220-40EE-889B-4376CE093585}" type="slidenum">
              <a:rPr lang="it-IT" smtClean="0"/>
              <a:pPr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6869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67</TotalTime>
  <Words>2994</Words>
  <Application>Microsoft Macintosh PowerPoint</Application>
  <PresentationFormat>Presentazione su schermo (4:3)</PresentationFormat>
  <Paragraphs>211</Paragraphs>
  <Slides>26</Slides>
  <Notes>0</Notes>
  <HiddenSlides>0</HiddenSlides>
  <MMClips>0</MMClips>
  <ScaleCrop>false</ScaleCrop>
  <HeadingPairs>
    <vt:vector size="4" baseType="variant">
      <vt:variant>
        <vt:lpstr>Modello struttura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27" baseType="lpstr">
      <vt:lpstr>Solstizio</vt:lpstr>
      <vt:lpstr>Educare nella comunità cristiana e co-educarsi come comunità</vt:lpstr>
      <vt:lpstr>Tema </vt:lpstr>
      <vt:lpstr>Temi e percorso di riflessione</vt:lpstr>
      <vt:lpstr>1. Nuova Evangelizzazione e crisi formativa ecclesiale 2. Pratiche riconosciute. Oltre il modello tridentino 3. Quale comunità genera e fa crescere la fede?  Ripensare la missione 4. Comunità che educano: le pratiche e attività formative 5. Comunità scopo della formazione e della pastorale tutta </vt:lpstr>
      <vt:lpstr>1. Nuova Evangelizzazione e crisi formativa ecclesiale </vt:lpstr>
      <vt:lpstr>1. Nuova Evangelizzazione e crisi formativa ecclesiale 2. Pratiche riconosciute. Oltre il modello tridentino 3. Quale comunità genera e fa crescere la fede?  Ripensare la missione 4. Comunità che educano: le pratiche e attività formative 5. Comunità scopo della formazione e della pastorale tutta </vt:lpstr>
      <vt:lpstr>2. Pratiche riconosciute.  Oltre il modello tridentino </vt:lpstr>
      <vt:lpstr>1. Nuova Evangelizzazione e crisi formativa ecclesiale 2. Pratiche riconosciute. Oltre il modello tridentino 3. Quale comunità genera e fa crescere la fede?  Ripensare la missione 4. Comunità che educano: le pratiche e attività formative 5. Comunità scopo della formazione e della pastorale tutta </vt:lpstr>
      <vt:lpstr>3. Quale comunità genera e fa crescere la fede?</vt:lpstr>
      <vt:lpstr>3. Quale comunità genera e fa crescere la fede?</vt:lpstr>
      <vt:lpstr>3. Quale comunità genera e fa crescere la fede?</vt:lpstr>
      <vt:lpstr>3. Quale comunità genera e fa crescere la fede?</vt:lpstr>
      <vt:lpstr>3. Quale comunità genera e fa crescere la fede?</vt:lpstr>
      <vt:lpstr>1. Nuova Evangelizzazione e crisi formativa ecclesiale 2. Pratiche riconosciute. Oltre il modello tridentino 3. Quale comunità genera e fa crescere la fede?  Ripensare la missione 4. Comunità che educano: le pratiche e attività formative 5. Comunità scopo della formazione e della pastorale tutta </vt:lpstr>
      <vt:lpstr>4. Comunità che educano: le pratiche e attività formative </vt:lpstr>
      <vt:lpstr>2. Pratiche riconosciute.  Oltre il modello tridentino </vt:lpstr>
      <vt:lpstr>4. Comunità che educano: le pratiche e attività formative </vt:lpstr>
      <vt:lpstr>4. Comunità che educano: le pratiche e attività formative </vt:lpstr>
      <vt:lpstr>4. Comunità che educano: le pratiche e attività formative </vt:lpstr>
      <vt:lpstr>4. Comunità che educano: le pratiche e attività formative </vt:lpstr>
      <vt:lpstr>4. Comunità che educano: le pratiche e attività formative </vt:lpstr>
      <vt:lpstr>1. Nuova Evangelizzazione e crisi formativa ecclesiale 2. Pratiche riconosciute. Oltre il modello tridentino 3. Quale comunità genera e fa crescere la fede?  Ripensare la missione 4. Comunità che educano: le pratiche e attività formative 5. Comunità scopo della formazione e della pastorale tutta </vt:lpstr>
      <vt:lpstr>5. Comunità scopo della formazione e della pastorale tutta </vt:lpstr>
      <vt:lpstr>5. Comunità scopo della formazione e della pastorale tutta </vt:lpstr>
      <vt:lpstr>5. Comunità scopo della formazione e della pastorale tutta </vt:lpstr>
      <vt:lpstr>Temi e percorso di riflessione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Educare nella comunità cristiana e co-educarsi come comunità</dc:title>
  <dc:creator>TT</dc:creator>
  <cp:lastModifiedBy>salvatore soreca</cp:lastModifiedBy>
  <cp:revision>11</cp:revision>
  <dcterms:created xsi:type="dcterms:W3CDTF">2012-06-18T16:25:37Z</dcterms:created>
  <dcterms:modified xsi:type="dcterms:W3CDTF">2012-06-18T16:28:25Z</dcterms:modified>
</cp:coreProperties>
</file>