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0" r:id="rId3"/>
    <p:sldId id="258" r:id="rId4"/>
    <p:sldId id="257" r:id="rId5"/>
    <p:sldId id="280" r:id="rId6"/>
    <p:sldId id="261" r:id="rId7"/>
    <p:sldId id="259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1" r:id="rId28"/>
  </p:sldIdLst>
  <p:sldSz cx="9144000" cy="6858000" type="screen4x3"/>
  <p:notesSz cx="6797675" cy="9928225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B39C5-36D5-4C28-87A1-18EA2655503F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C8FD1-AA92-47AF-AE6B-B98344B3FF4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0411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A48837-8AED-40CE-AEF5-903EC35D1D27}" type="datetimeFigureOut">
              <a:rPr lang="it-IT" smtClean="0"/>
              <a:t>08/10/2013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32B05-F1B9-43D6-9723-420B19B61A7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372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6125" y="692696"/>
            <a:ext cx="7772400" cy="1470025"/>
          </a:xfrm>
        </p:spPr>
        <p:txBody>
          <a:bodyPr/>
          <a:lstStyle>
            <a:lvl1pPr algn="l">
              <a:defRPr>
                <a:latin typeface="Arial Rounded MT Bold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276872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 dirty="0"/>
          </a:p>
        </p:txBody>
      </p:sp>
      <p:pic>
        <p:nvPicPr>
          <p:cNvPr id="1026" name="Picture 2" descr="Diocesi di Cagliari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25" y="3501008"/>
            <a:ext cx="9109075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842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4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550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>
                <a:solidFill>
                  <a:schemeClr val="tx2"/>
                </a:solidFill>
                <a:latin typeface="Arial Rounded MT Bold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7" name="Picture 2" descr="Diocesi di Cagliari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337" t="7252" r="42246" b="31726"/>
          <a:stretch/>
        </p:blipFill>
        <p:spPr bwMode="auto">
          <a:xfrm>
            <a:off x="323528" y="116632"/>
            <a:ext cx="1372457" cy="12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990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8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60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130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16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  <p:pic>
        <p:nvPicPr>
          <p:cNvPr id="5" name="Picture 2" descr="Diocesi di Cagliari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337" t="7252" r="42246" b="31726"/>
          <a:stretch/>
        </p:blipFill>
        <p:spPr bwMode="auto">
          <a:xfrm>
            <a:off x="323528" y="116632"/>
            <a:ext cx="1372457" cy="127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114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753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937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it-IT" dirty="0" smtClean="0"/>
              <a:t>www.lucianomeddi.eu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 b="1">
                <a:solidFill>
                  <a:schemeClr val="tx1"/>
                </a:solidFill>
              </a:defRPr>
            </a:lvl1pPr>
          </a:lstStyle>
          <a:p>
            <a:fld id="{6C175495-CA85-4617-8618-3445F29EBDA2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4225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tempo della Nuova Evangelizzazione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it-IT" dirty="0" smtClean="0">
                <a:solidFill>
                  <a:schemeClr val="tx1"/>
                </a:solidFill>
              </a:rPr>
              <a:t>Risorsa per i catechisti nell’attuale contesto culturale e religioso</a:t>
            </a:r>
          </a:p>
          <a:p>
            <a:pPr algn="l"/>
            <a:r>
              <a:rPr lang="it-IT" sz="2200" dirty="0">
                <a:solidFill>
                  <a:schemeClr val="tx1"/>
                </a:solidFill>
              </a:rPr>
              <a:t>don </a:t>
            </a:r>
            <a:r>
              <a:rPr lang="it-IT" sz="2200" b="1" dirty="0">
                <a:solidFill>
                  <a:schemeClr val="tx1"/>
                </a:solidFill>
              </a:rPr>
              <a:t>Luciano </a:t>
            </a:r>
            <a:r>
              <a:rPr lang="it-IT" sz="2200" b="1" cap="small" dirty="0" err="1">
                <a:solidFill>
                  <a:schemeClr val="tx1"/>
                </a:solidFill>
              </a:rPr>
              <a:t>Meddi</a:t>
            </a:r>
            <a:endParaRPr lang="it-IT" sz="2200" dirty="0">
              <a:solidFill>
                <a:schemeClr val="tx1"/>
              </a:solidFill>
            </a:endParaRPr>
          </a:p>
          <a:p>
            <a:pPr algn="l"/>
            <a:r>
              <a:rPr lang="it-IT" sz="2200" dirty="0">
                <a:solidFill>
                  <a:schemeClr val="tx1"/>
                </a:solidFill>
              </a:rPr>
              <a:t>Cagliari 9 ottobre 2013</a:t>
            </a:r>
          </a:p>
          <a:p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4656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10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800225" y="188640"/>
            <a:ext cx="297184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2. Pastorale di NE. Evangelizzare </a:t>
            </a:r>
            <a:br>
              <a:rPr lang="it-IT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b="1" dirty="0">
                <a:solidFill>
                  <a:schemeClr val="tx2">
                    <a:lumMod val="75000"/>
                  </a:schemeClr>
                </a:solidFill>
              </a:rPr>
              <a:t>con e nella cultura</a:t>
            </a:r>
            <a:endParaRPr lang="it-IT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419872" y="2276872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Scelte pastorali missionarie conseguenti</a:t>
            </a:r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508104" y="527770"/>
            <a:ext cx="3240360" cy="560153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b="1" i="1" dirty="0"/>
              <a:t>propone il messaggio </a:t>
            </a:r>
            <a:r>
              <a:rPr lang="it-IT" sz="2000" b="1" dirty="0"/>
              <a:t>nella libertà e attraverso la libertà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i="1" dirty="0"/>
              <a:t>suscitare il desiderio</a:t>
            </a:r>
            <a:r>
              <a:rPr lang="it-IT" sz="2000" b="1" dirty="0"/>
              <a:t> del Vangelo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i="1" dirty="0"/>
              <a:t>riunificare</a:t>
            </a:r>
            <a:r>
              <a:rPr lang="it-IT" sz="2000" b="1" dirty="0"/>
              <a:t> </a:t>
            </a:r>
            <a:r>
              <a:rPr lang="it-IT" sz="2000" b="1" dirty="0" smtClean="0"/>
              <a:t>evangelizzazione e promozione </a:t>
            </a:r>
            <a:r>
              <a:rPr lang="it-IT" sz="2000" b="1" dirty="0"/>
              <a:t>umana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i="1" dirty="0" smtClean="0"/>
              <a:t>Ripensare</a:t>
            </a:r>
            <a:r>
              <a:rPr lang="it-IT" sz="2000" b="1" dirty="0" smtClean="0"/>
              <a:t> il messaggio in una pluralità </a:t>
            </a:r>
            <a:r>
              <a:rPr lang="it-IT" sz="2000" b="1" dirty="0"/>
              <a:t>di </a:t>
            </a:r>
            <a:r>
              <a:rPr lang="it-IT" sz="2000" b="1" i="1" dirty="0"/>
              <a:t>narrazioni </a:t>
            </a:r>
            <a:r>
              <a:rPr lang="it-IT" sz="2000" b="1" i="1" dirty="0" smtClean="0"/>
              <a:t>della </a:t>
            </a:r>
            <a:r>
              <a:rPr lang="it-IT" sz="2000" b="1" i="1" dirty="0"/>
              <a:t>fede</a:t>
            </a:r>
            <a:endParaRPr lang="it-IT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i="1" dirty="0" smtClean="0"/>
              <a:t>Utilizzare </a:t>
            </a:r>
            <a:r>
              <a:rPr lang="it-IT" sz="2000" b="1" dirty="0" smtClean="0"/>
              <a:t>la narrazione </a:t>
            </a:r>
            <a:r>
              <a:rPr lang="it-IT" sz="2000" b="1" dirty="0"/>
              <a:t>spirituale e soprattutto la narrazione messianica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/>
              <a:t>Annunciare a partire  </a:t>
            </a:r>
            <a:r>
              <a:rPr lang="it-IT" sz="2000" b="1" dirty="0"/>
              <a:t>dalla </a:t>
            </a:r>
            <a:r>
              <a:rPr lang="it-IT" sz="2000" b="1" i="1" dirty="0"/>
              <a:t>fede di Gesù</a:t>
            </a:r>
            <a:r>
              <a:rPr lang="it-IT" sz="2000" b="1" dirty="0"/>
              <a:t> per arrivare alla </a:t>
            </a:r>
            <a:r>
              <a:rPr lang="it-IT" sz="2000" b="1" i="1" dirty="0"/>
              <a:t>fede in Gesù</a:t>
            </a:r>
            <a:r>
              <a:rPr lang="it-IT" sz="2000" b="1" dirty="0"/>
              <a:t>. 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419872" y="5113641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Dal credo al </a:t>
            </a:r>
            <a:r>
              <a:rPr lang="it-IT" sz="2800" b="1" i="1" dirty="0" smtClean="0"/>
              <a:t>padrenostro</a:t>
            </a:r>
          </a:p>
        </p:txBody>
      </p:sp>
    </p:spTree>
    <p:extLst>
      <p:ext uri="{BB962C8B-B14F-4D97-AF65-F5344CB8AC3E}">
        <p14:creationId xmlns:p14="http://schemas.microsoft.com/office/powerpoint/2010/main" val="108268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11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2123728" y="188640"/>
            <a:ext cx="3240360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2. Pastorale di NE. Evangelizzare </a:t>
            </a:r>
            <a:b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educando e formando</a:t>
            </a:r>
            <a:endParaRPr lang="it-IT" sz="24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437574" y="2282096"/>
            <a:ext cx="20882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Perché i </a:t>
            </a:r>
            <a:r>
              <a:rPr lang="it-IT" sz="2800" b="1" dirty="0"/>
              <a:t>processi formativi rimangono </a:t>
            </a:r>
            <a:r>
              <a:rPr lang="it-IT" sz="2800" b="1" i="1" dirty="0"/>
              <a:t>estranei</a:t>
            </a:r>
            <a:r>
              <a:rPr lang="it-IT" sz="2800" b="1" dirty="0"/>
              <a:t> alla persona e alla sua cultura?</a:t>
            </a:r>
          </a:p>
          <a:p>
            <a:endParaRPr lang="it-IT" sz="2800" b="1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5508104" y="527770"/>
            <a:ext cx="3240360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La formazione di base si limita alla socializzazione, senza </a:t>
            </a:r>
            <a:r>
              <a:rPr lang="it-IT" b="1" dirty="0"/>
              <a:t>preoccuparsi di come </a:t>
            </a:r>
            <a:r>
              <a:rPr lang="it-IT" b="1" dirty="0" smtClean="0"/>
              <a:t>le proposte cristiane vengono accolte </a:t>
            </a:r>
            <a:r>
              <a:rPr lang="it-IT" b="1" dirty="0"/>
              <a:t>e </a:t>
            </a:r>
            <a:r>
              <a:rPr lang="it-IT" b="1" dirty="0" smtClean="0"/>
              <a:t>se vengono sperimentate</a:t>
            </a:r>
            <a:endParaRPr lang="it-IT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5525806" y="2852936"/>
            <a:ext cx="3240360" cy="31393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La NE si deve occupare della </a:t>
            </a:r>
            <a:r>
              <a:rPr lang="it-IT" b="1" i="1" dirty="0" err="1"/>
              <a:t>receptio</a:t>
            </a:r>
            <a:r>
              <a:rPr lang="it-IT" b="1" dirty="0"/>
              <a:t> della vita </a:t>
            </a:r>
            <a:r>
              <a:rPr lang="it-IT" b="1" dirty="0" smtClean="0"/>
              <a:t>cristiana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Con un percorso  che includa </a:t>
            </a:r>
            <a:r>
              <a:rPr lang="it-IT" b="1" i="1" dirty="0" smtClean="0"/>
              <a:t>socializzazione, educazione, integrazione e formazione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it-IT" b="1" dirty="0" smtClean="0"/>
              <a:t>dentro </a:t>
            </a:r>
            <a:r>
              <a:rPr lang="it-IT" b="1" dirty="0"/>
              <a:t>la vita quotidiana della persona: </a:t>
            </a:r>
            <a:r>
              <a:rPr lang="it-IT" b="1" i="1" dirty="0"/>
              <a:t>i suoi compiti vitali e gli strumenti di apprendimento e auto-formazione</a:t>
            </a:r>
            <a:endParaRPr lang="it-IT" b="1" dirty="0"/>
          </a:p>
          <a:p>
            <a:pPr marL="285750" indent="-285750">
              <a:buFont typeface="Arial" pitchFamily="34" charset="0"/>
              <a:buChar char="•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742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12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99792" y="332656"/>
            <a:ext cx="3948038" cy="595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467544" y="5608485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2915816" y="5146820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940152" y="2924944"/>
            <a:ext cx="2736304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La terza parte della parabola del seminatore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1437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13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200" dirty="0"/>
              <a:t>Il </a:t>
            </a:r>
            <a:r>
              <a:rPr lang="it-IT" sz="2200" b="1" dirty="0"/>
              <a:t>catechista </a:t>
            </a:r>
            <a:r>
              <a:rPr lang="it-IT" sz="2200" b="1" i="1" dirty="0"/>
              <a:t>missionario</a:t>
            </a:r>
            <a:r>
              <a:rPr lang="it-IT" sz="2200" dirty="0"/>
              <a:t> non si ferma alle difficoltà che questa dimensione culturale </a:t>
            </a:r>
            <a:r>
              <a:rPr lang="it-IT" sz="2200" dirty="0" smtClean="0"/>
              <a:t>provoca anzi </a:t>
            </a:r>
            <a:r>
              <a:rPr lang="it-IT" sz="2200" dirty="0"/>
              <a:t>la ritiene frutto della evangelizzazione. </a:t>
            </a:r>
            <a:endParaRPr lang="it-IT" sz="22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it-IT" sz="2200" dirty="0" smtClean="0"/>
              <a:t>Il </a:t>
            </a:r>
            <a:r>
              <a:rPr lang="it-IT" sz="2200" dirty="0"/>
              <a:t>catechista:  </a:t>
            </a:r>
            <a:r>
              <a:rPr lang="it-IT" sz="2200" b="1" i="1" u="sng" dirty="0"/>
              <a:t>riconosce</a:t>
            </a:r>
            <a:r>
              <a:rPr lang="it-IT" sz="2200" b="1" u="sng" dirty="0"/>
              <a:t> </a:t>
            </a:r>
            <a:r>
              <a:rPr lang="it-IT" sz="2200" dirty="0"/>
              <a:t>in questo desiderio di soggettività una risorsa per il suo servizio ministeriale; </a:t>
            </a:r>
            <a:r>
              <a:rPr lang="it-IT" sz="2200" b="1" i="1" u="sng" dirty="0"/>
              <a:t>aiuta a scoprire</a:t>
            </a:r>
            <a:r>
              <a:rPr lang="it-IT" sz="2200" b="1" u="sng" dirty="0"/>
              <a:t> </a:t>
            </a:r>
            <a:r>
              <a:rPr lang="it-IT" sz="2200" dirty="0"/>
              <a:t>il valore “buona notizia” del Vangelo per la persona e i gruppi umani; </a:t>
            </a:r>
            <a:r>
              <a:rPr lang="it-IT" sz="2200" b="1" i="1" u="sng" dirty="0"/>
              <a:t>accompagna</a:t>
            </a:r>
            <a:r>
              <a:rPr lang="it-IT" sz="2200" i="1" dirty="0"/>
              <a:t> </a:t>
            </a:r>
            <a:r>
              <a:rPr lang="it-IT" sz="2200" dirty="0"/>
              <a:t>il desiderio di risposta che lo Spirito suscita; </a:t>
            </a:r>
            <a:r>
              <a:rPr lang="it-IT" sz="2200" b="1" i="1" u="sng" dirty="0"/>
              <a:t>fa sperimentare</a:t>
            </a:r>
            <a:r>
              <a:rPr lang="it-IT" sz="2200" i="1" dirty="0"/>
              <a:t> </a:t>
            </a:r>
            <a:r>
              <a:rPr lang="it-IT" sz="2200" dirty="0"/>
              <a:t>la vita cristiana; </a:t>
            </a:r>
            <a:r>
              <a:rPr lang="it-IT" sz="2200" b="1" i="1" u="sng" dirty="0"/>
              <a:t>guarisce e abilità</a:t>
            </a:r>
            <a:r>
              <a:rPr lang="it-IT" sz="2200" b="1" u="sng" dirty="0"/>
              <a:t> </a:t>
            </a:r>
            <a:r>
              <a:rPr lang="it-IT" sz="2200" dirty="0"/>
              <a:t>l’esercizio della vita cristiana; </a:t>
            </a:r>
            <a:r>
              <a:rPr lang="it-IT" sz="2200" b="1" i="1" u="sng" dirty="0"/>
              <a:t>introduce</a:t>
            </a:r>
            <a:r>
              <a:rPr lang="it-IT" sz="2200" b="1" u="sng" dirty="0"/>
              <a:t> </a:t>
            </a:r>
            <a:r>
              <a:rPr lang="it-IT" sz="2200" dirty="0"/>
              <a:t>alla missione della comunità.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C000"/>
                </a:solidFill>
              </a:rPr>
              <a:t>Una figura. </a:t>
            </a:r>
            <a:br>
              <a:rPr lang="it-IT" sz="2800" b="1" dirty="0" smtClean="0">
                <a:solidFill>
                  <a:srgbClr val="FFC000"/>
                </a:solidFill>
              </a:rPr>
            </a:br>
            <a:r>
              <a:rPr lang="it-IT" sz="2800" b="1" dirty="0" smtClean="0">
                <a:solidFill>
                  <a:srgbClr val="FFC000"/>
                </a:solidFill>
              </a:rPr>
              <a:t>Sei competenze</a:t>
            </a:r>
            <a:endParaRPr lang="it-IT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29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14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400" dirty="0"/>
              <a:t>Il catechista è un </a:t>
            </a:r>
            <a:r>
              <a:rPr lang="it-IT" sz="2400" dirty="0" smtClean="0"/>
              <a:t>chiamato. Questa </a:t>
            </a:r>
            <a:r>
              <a:rPr lang="it-IT" sz="2400" dirty="0"/>
              <a:t>vocazione ministeriale segue le vicende della vita. </a:t>
            </a:r>
            <a:r>
              <a:rPr lang="it-IT" sz="2400" dirty="0" smtClean="0"/>
              <a:t>Ha </a:t>
            </a:r>
            <a:r>
              <a:rPr lang="it-IT" sz="2400" dirty="0"/>
              <a:t>bisogno di essere </a:t>
            </a:r>
            <a:r>
              <a:rPr lang="it-IT" sz="2400" b="1" dirty="0"/>
              <a:t>continuamente coltivata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2400" dirty="0" smtClean="0"/>
              <a:t>personale </a:t>
            </a:r>
            <a:r>
              <a:rPr lang="it-IT" sz="2400" dirty="0"/>
              <a:t>esperienza di </a:t>
            </a:r>
            <a:r>
              <a:rPr lang="it-IT" sz="2400" dirty="0" smtClean="0"/>
              <a:t>Dio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2400" dirty="0" smtClean="0"/>
              <a:t>autenticità </a:t>
            </a:r>
            <a:r>
              <a:rPr lang="it-IT" sz="2400" dirty="0"/>
              <a:t>delle motivazioni </a:t>
            </a:r>
            <a:endParaRPr lang="it-IT" sz="2400" dirty="0" smtClean="0"/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2400" dirty="0" smtClean="0"/>
              <a:t>esperienza </a:t>
            </a:r>
            <a:r>
              <a:rPr lang="it-IT" sz="2400" dirty="0"/>
              <a:t>di salvezza personale e </a:t>
            </a:r>
            <a:r>
              <a:rPr lang="it-IT" sz="2400" dirty="0" smtClean="0"/>
              <a:t>sue rappresentazioni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2400" dirty="0" smtClean="0"/>
              <a:t>sviluppo </a:t>
            </a:r>
            <a:r>
              <a:rPr lang="it-IT" sz="2400" dirty="0"/>
              <a:t>delle proprie capacità o </a:t>
            </a:r>
            <a:r>
              <a:rPr lang="it-IT" sz="2400" dirty="0" smtClean="0"/>
              <a:t>competenze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it-IT" sz="2400" dirty="0" err="1" smtClean="0"/>
              <a:t>comunionalità</a:t>
            </a:r>
            <a:r>
              <a:rPr lang="it-IT" sz="2400" dirty="0" smtClean="0"/>
              <a:t> </a:t>
            </a:r>
            <a:r>
              <a:rPr lang="it-IT" sz="2400" dirty="0"/>
              <a:t>e responsabilità ecclesiale. 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C000"/>
                </a:solidFill>
              </a:rPr>
              <a:t>1. Coltivare </a:t>
            </a:r>
            <a:r>
              <a:rPr lang="it-IT" sz="2800" b="1" dirty="0">
                <a:solidFill>
                  <a:srgbClr val="FFC000"/>
                </a:solidFill>
              </a:rPr>
              <a:t>la propria vocazione</a:t>
            </a:r>
          </a:p>
        </p:txBody>
      </p:sp>
    </p:spTree>
    <p:extLst>
      <p:ext uri="{BB962C8B-B14F-4D97-AF65-F5344CB8AC3E}">
        <p14:creationId xmlns:p14="http://schemas.microsoft.com/office/powerpoint/2010/main" val="308132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15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dirty="0"/>
              <a:t>Oltre il </a:t>
            </a:r>
            <a:r>
              <a:rPr lang="it-IT" b="1" dirty="0" smtClean="0"/>
              <a:t>trasmettere, </a:t>
            </a:r>
          </a:p>
          <a:p>
            <a:pPr lvl="0"/>
            <a:r>
              <a:rPr lang="it-IT" b="1" dirty="0" smtClean="0"/>
              <a:t>Annunciare </a:t>
            </a:r>
            <a:r>
              <a:rPr lang="it-IT" b="1" dirty="0"/>
              <a:t>il Vangelo </a:t>
            </a:r>
            <a:endParaRPr lang="it-IT" dirty="0"/>
          </a:p>
          <a:p>
            <a:pPr lvl="1"/>
            <a:r>
              <a:rPr lang="it-IT" dirty="0" smtClean="0"/>
              <a:t>Si </a:t>
            </a:r>
            <a:r>
              <a:rPr lang="it-IT" dirty="0"/>
              <a:t>annuncia </a:t>
            </a:r>
            <a:r>
              <a:rPr lang="it-IT" i="1" dirty="0"/>
              <a:t>il Vangelo di</a:t>
            </a:r>
            <a:r>
              <a:rPr lang="it-IT" b="1" i="1" dirty="0"/>
              <a:t> </a:t>
            </a:r>
            <a:r>
              <a:rPr lang="it-IT" i="1" dirty="0"/>
              <a:t>Gesù</a:t>
            </a:r>
            <a:endParaRPr lang="it-IT" dirty="0"/>
          </a:p>
          <a:p>
            <a:pPr lvl="1"/>
            <a:r>
              <a:rPr lang="it-IT" dirty="0"/>
              <a:t>Si annuncia la fede riassunta nel </a:t>
            </a:r>
            <a:r>
              <a:rPr lang="it-IT" i="1" dirty="0" smtClean="0"/>
              <a:t>Padrenostro</a:t>
            </a:r>
          </a:p>
          <a:p>
            <a:pPr lvl="0"/>
            <a:r>
              <a:rPr lang="it-IT" b="1" dirty="0"/>
              <a:t>Seminare nella cultura</a:t>
            </a:r>
            <a:endParaRPr lang="it-IT" dirty="0"/>
          </a:p>
          <a:p>
            <a:pPr lvl="1"/>
            <a:r>
              <a:rPr lang="it-IT" dirty="0" smtClean="0"/>
              <a:t>Perché produca </a:t>
            </a:r>
            <a:r>
              <a:rPr lang="it-IT" dirty="0"/>
              <a:t>nuovi frutti e nuove piante</a:t>
            </a:r>
          </a:p>
          <a:p>
            <a:pPr lvl="1"/>
            <a:r>
              <a:rPr lang="it-IT" dirty="0"/>
              <a:t>conto i temi generatori della nostra cultura: realizzazione di sé, primato del proprio valore, adesione libera alla verità cioè dopo averla </a:t>
            </a:r>
            <a:r>
              <a:rPr lang="it-IT" i="1" dirty="0"/>
              <a:t>sperimentata come salvifica per sé</a:t>
            </a:r>
            <a:r>
              <a:rPr lang="it-IT" dirty="0" smtClean="0"/>
              <a:t>…</a:t>
            </a:r>
          </a:p>
          <a:p>
            <a:pPr lvl="1"/>
            <a:r>
              <a:rPr lang="it-IT" dirty="0" smtClean="0"/>
              <a:t>Aiutando a Confrontare </a:t>
            </a:r>
            <a:r>
              <a:rPr lang="it-IT" dirty="0"/>
              <a:t>e Difendere il messaggio (eliminando le spine e spostando il seme dalla strada e dai sassi) </a:t>
            </a:r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2. </a:t>
            </a:r>
            <a:r>
              <a:rPr lang="it-IT" sz="2800" b="1" dirty="0" smtClean="0">
                <a:solidFill>
                  <a:srgbClr val="FFC000"/>
                </a:solidFill>
              </a:rPr>
              <a:t>Comunicare </a:t>
            </a:r>
            <a:br>
              <a:rPr lang="it-IT" sz="2800" b="1" dirty="0" smtClean="0">
                <a:solidFill>
                  <a:srgbClr val="FFC000"/>
                </a:solidFill>
              </a:rPr>
            </a:br>
            <a:r>
              <a:rPr lang="it-IT" sz="2800" b="1" dirty="0" smtClean="0">
                <a:solidFill>
                  <a:srgbClr val="FFC000"/>
                </a:solidFill>
              </a:rPr>
              <a:t>la </a:t>
            </a:r>
            <a:r>
              <a:rPr lang="it-IT" sz="2800" b="1" dirty="0">
                <a:solidFill>
                  <a:srgbClr val="FFC000"/>
                </a:solidFill>
              </a:rPr>
              <a:t>fede</a:t>
            </a:r>
          </a:p>
        </p:txBody>
      </p:sp>
    </p:spTree>
    <p:extLst>
      <p:ext uri="{BB962C8B-B14F-4D97-AF65-F5344CB8AC3E}">
        <p14:creationId xmlns:p14="http://schemas.microsoft.com/office/powerpoint/2010/main" val="4113068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16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dirty="0"/>
              <a:t>Oltre il </a:t>
            </a:r>
            <a:r>
              <a:rPr lang="it-IT" b="1" dirty="0" smtClean="0"/>
              <a:t>trasmettere, </a:t>
            </a:r>
          </a:p>
          <a:p>
            <a:pPr lvl="0"/>
            <a:r>
              <a:rPr lang="it-IT" b="1" dirty="0" smtClean="0"/>
              <a:t>Annunciare </a:t>
            </a:r>
            <a:r>
              <a:rPr lang="it-IT" b="1" dirty="0"/>
              <a:t>il Vangelo </a:t>
            </a:r>
            <a:endParaRPr lang="it-IT" dirty="0"/>
          </a:p>
          <a:p>
            <a:pPr lvl="0"/>
            <a:r>
              <a:rPr lang="it-IT" b="1" dirty="0" smtClean="0"/>
              <a:t>Seminare </a:t>
            </a:r>
            <a:r>
              <a:rPr lang="it-IT" b="1" dirty="0"/>
              <a:t>nella cultura</a:t>
            </a:r>
            <a:endParaRPr lang="it-IT" dirty="0"/>
          </a:p>
          <a:p>
            <a:pPr lvl="0"/>
            <a:r>
              <a:rPr lang="it-IT" b="1" dirty="0"/>
              <a:t>Proporre. La relazione personale via della evangelizzazione</a:t>
            </a:r>
            <a:endParaRPr lang="it-IT" dirty="0"/>
          </a:p>
          <a:p>
            <a:pPr lvl="1"/>
            <a:r>
              <a:rPr lang="it-IT" dirty="0"/>
              <a:t>Si </a:t>
            </a:r>
            <a:r>
              <a:rPr lang="it-IT" i="1" dirty="0"/>
              <a:t>propone</a:t>
            </a:r>
            <a:r>
              <a:rPr lang="it-IT" dirty="0"/>
              <a:t> </a:t>
            </a:r>
            <a:r>
              <a:rPr lang="it-IT" dirty="0" smtClean="0"/>
              <a:t>con </a:t>
            </a:r>
            <a:r>
              <a:rPr lang="it-IT" dirty="0"/>
              <a:t>una comunicazione </a:t>
            </a:r>
            <a:r>
              <a:rPr lang="it-IT" i="1" dirty="0"/>
              <a:t>relazionale</a:t>
            </a:r>
            <a:r>
              <a:rPr lang="it-IT" dirty="0"/>
              <a:t>, aperta alla ricerca comune, centrata sulla emozione che può donare, narrata e raccontata attraverso la propria esperienza del dono che ci ha portato.</a:t>
            </a:r>
          </a:p>
          <a:p>
            <a:pPr lvl="1"/>
            <a:r>
              <a:rPr lang="it-IT" dirty="0"/>
              <a:t>Si </a:t>
            </a:r>
            <a:r>
              <a:rPr lang="it-IT" i="1" dirty="0"/>
              <a:t>propone </a:t>
            </a:r>
            <a:r>
              <a:rPr lang="it-IT" dirty="0"/>
              <a:t>facendo ricerca insieme: aiutando a prendere coscienza dei propri vissuti, socializzandoli con gli altri, confrontandoli con le fonti della fede, guarendo i limiti, celebrando la festa, interiorizzando le “parole di vita eterna”. 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2. </a:t>
            </a:r>
            <a:r>
              <a:rPr lang="it-IT" sz="2800" b="1" dirty="0" smtClean="0">
                <a:solidFill>
                  <a:srgbClr val="FFC000"/>
                </a:solidFill>
              </a:rPr>
              <a:t>Comunicare </a:t>
            </a:r>
            <a:br>
              <a:rPr lang="it-IT" sz="2800" b="1" dirty="0" smtClean="0">
                <a:solidFill>
                  <a:srgbClr val="FFC000"/>
                </a:solidFill>
              </a:rPr>
            </a:br>
            <a:r>
              <a:rPr lang="it-IT" sz="2800" b="1" dirty="0" smtClean="0">
                <a:solidFill>
                  <a:srgbClr val="FFC000"/>
                </a:solidFill>
              </a:rPr>
              <a:t>la </a:t>
            </a:r>
            <a:r>
              <a:rPr lang="it-IT" sz="2800" b="1" dirty="0">
                <a:solidFill>
                  <a:srgbClr val="FFC000"/>
                </a:solidFill>
              </a:rPr>
              <a:t>fede</a:t>
            </a:r>
          </a:p>
        </p:txBody>
      </p:sp>
    </p:spTree>
    <p:extLst>
      <p:ext uri="{BB962C8B-B14F-4D97-AF65-F5344CB8AC3E}">
        <p14:creationId xmlns:p14="http://schemas.microsoft.com/office/powerpoint/2010/main" val="81695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17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dirty="0"/>
              <a:t>Oltre il </a:t>
            </a:r>
            <a:r>
              <a:rPr lang="it-IT" b="1" dirty="0" smtClean="0"/>
              <a:t>trasmettere, </a:t>
            </a:r>
          </a:p>
          <a:p>
            <a:pPr lvl="0"/>
            <a:r>
              <a:rPr lang="it-IT" b="1" dirty="0" smtClean="0"/>
              <a:t>Annunciare </a:t>
            </a:r>
            <a:r>
              <a:rPr lang="it-IT" b="1" dirty="0"/>
              <a:t>il Vangelo </a:t>
            </a:r>
            <a:endParaRPr lang="it-IT" dirty="0"/>
          </a:p>
          <a:p>
            <a:pPr lvl="0"/>
            <a:r>
              <a:rPr lang="it-IT" b="1" dirty="0" smtClean="0"/>
              <a:t>Seminare </a:t>
            </a:r>
            <a:r>
              <a:rPr lang="it-IT" b="1" dirty="0"/>
              <a:t>nella cultura</a:t>
            </a:r>
            <a:endParaRPr lang="it-IT" dirty="0"/>
          </a:p>
          <a:p>
            <a:pPr lvl="0"/>
            <a:r>
              <a:rPr lang="it-IT" b="1" dirty="0"/>
              <a:t>Proporre. La relazione personale via della </a:t>
            </a:r>
            <a:r>
              <a:rPr lang="it-IT" b="1" dirty="0" smtClean="0"/>
              <a:t>evangelizzazione.</a:t>
            </a:r>
            <a:endParaRPr lang="it-IT" dirty="0"/>
          </a:p>
          <a:p>
            <a:pPr lvl="0"/>
            <a:r>
              <a:rPr lang="it-IT" b="1" dirty="0"/>
              <a:t>Ampliare i luoghi della proposta</a:t>
            </a:r>
            <a:endParaRPr lang="it-IT" dirty="0"/>
          </a:p>
          <a:p>
            <a:pPr lvl="1"/>
            <a:r>
              <a:rPr lang="it-IT" dirty="0"/>
              <a:t>Si propone continuamente e in tutti i luoghi, personalmente e socialmente; si propone </a:t>
            </a:r>
            <a:r>
              <a:rPr lang="it-IT" i="1" dirty="0"/>
              <a:t>comunicando</a:t>
            </a:r>
            <a:r>
              <a:rPr lang="it-IT" dirty="0"/>
              <a:t>,  a livello di comunicazione personale e multi\new mediale. Si propone come </a:t>
            </a:r>
            <a:r>
              <a:rPr lang="it-IT" dirty="0" smtClean="0"/>
              <a:t>testimonianza</a:t>
            </a:r>
          </a:p>
          <a:p>
            <a:pPr lvl="1"/>
            <a:endParaRPr lang="it-IT" dirty="0"/>
          </a:p>
          <a:p>
            <a:pPr lvl="1"/>
            <a:r>
              <a:rPr lang="it-IT" dirty="0"/>
              <a:t>Si </a:t>
            </a:r>
            <a:r>
              <a:rPr lang="it-IT" i="1" dirty="0"/>
              <a:t>propone </a:t>
            </a:r>
            <a:r>
              <a:rPr lang="it-IT" dirty="0"/>
              <a:t> in occasione della richiesta di sacramenti, nella predicazione, nei passaggi di vita, in ambiente sociale e culturale, nei luoghi del tempo libero.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pPr marL="342900" indent="-342900">
              <a:buFont typeface="Arial" pitchFamily="34" charset="0"/>
              <a:buChar char="•"/>
            </a:pP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2. </a:t>
            </a:r>
            <a:r>
              <a:rPr lang="it-IT" sz="2800" b="1" dirty="0" smtClean="0">
                <a:solidFill>
                  <a:srgbClr val="FFC000"/>
                </a:solidFill>
              </a:rPr>
              <a:t>Comunicare </a:t>
            </a:r>
            <a:br>
              <a:rPr lang="it-IT" sz="2800" b="1" dirty="0" smtClean="0">
                <a:solidFill>
                  <a:srgbClr val="FFC000"/>
                </a:solidFill>
              </a:rPr>
            </a:br>
            <a:r>
              <a:rPr lang="it-IT" sz="2800" b="1" dirty="0" smtClean="0">
                <a:solidFill>
                  <a:srgbClr val="FFC000"/>
                </a:solidFill>
              </a:rPr>
              <a:t>la </a:t>
            </a:r>
            <a:r>
              <a:rPr lang="it-IT" sz="2800" b="1" dirty="0">
                <a:solidFill>
                  <a:srgbClr val="FFC000"/>
                </a:solidFill>
              </a:rPr>
              <a:t>fede</a:t>
            </a:r>
          </a:p>
        </p:txBody>
      </p:sp>
    </p:spTree>
    <p:extLst>
      <p:ext uri="{BB962C8B-B14F-4D97-AF65-F5344CB8AC3E}">
        <p14:creationId xmlns:p14="http://schemas.microsoft.com/office/powerpoint/2010/main" val="364988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18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dirty="0"/>
              <a:t>Abilitare i catecumeni alla conoscenza e comprensione di sé</a:t>
            </a:r>
            <a:r>
              <a:rPr lang="it-IT" dirty="0"/>
              <a:t>. </a:t>
            </a:r>
          </a:p>
          <a:p>
            <a:pPr lvl="1"/>
            <a:r>
              <a:rPr lang="it-IT" dirty="0" smtClean="0"/>
              <a:t>Sviluppare nelle NG la </a:t>
            </a:r>
            <a:r>
              <a:rPr lang="it-IT" dirty="0"/>
              <a:t>capacità di conoscere se stessi.</a:t>
            </a:r>
          </a:p>
          <a:p>
            <a:pPr lvl="1"/>
            <a:r>
              <a:rPr lang="it-IT" dirty="0" smtClean="0"/>
              <a:t>comprensione </a:t>
            </a:r>
            <a:r>
              <a:rPr lang="it-IT" dirty="0"/>
              <a:t>delle proprie sensazioni e reazioni </a:t>
            </a:r>
            <a:r>
              <a:rPr lang="it-IT" dirty="0" smtClean="0"/>
              <a:t>emotive, un obiettivo che  </a:t>
            </a:r>
            <a:r>
              <a:rPr lang="it-IT" dirty="0"/>
              <a:t>ha bisogno di educarsi alla interiorizzazione e al silenzio interiore.</a:t>
            </a:r>
          </a:p>
          <a:p>
            <a:pPr lvl="0"/>
            <a:r>
              <a:rPr lang="it-IT" b="1" dirty="0"/>
              <a:t>Far nascere risposte adatte alle persone</a:t>
            </a:r>
            <a:endParaRPr lang="it-IT" dirty="0"/>
          </a:p>
          <a:p>
            <a:pPr lvl="1"/>
            <a:r>
              <a:rPr lang="it-IT" dirty="0" smtClean="0"/>
              <a:t>La </a:t>
            </a:r>
            <a:r>
              <a:rPr lang="it-IT" dirty="0"/>
              <a:t>persona è chiamata ad aderire </a:t>
            </a:r>
            <a:r>
              <a:rPr lang="it-IT" dirty="0" smtClean="0"/>
              <a:t>personalmente, in modo  </a:t>
            </a:r>
            <a:r>
              <a:rPr lang="it-IT" dirty="0"/>
              <a:t>creativo, carismatico, prendendo quello che la aiuta ad esprimersi, secondo uno stile </a:t>
            </a:r>
            <a:r>
              <a:rPr lang="it-IT" dirty="0" smtClean="0"/>
              <a:t>personale.. </a:t>
            </a:r>
            <a:endParaRPr lang="it-IT" dirty="0"/>
          </a:p>
          <a:p>
            <a:pPr lvl="1"/>
            <a:r>
              <a:rPr lang="it-IT" dirty="0"/>
              <a:t>La persona risponde </a:t>
            </a:r>
            <a:r>
              <a:rPr lang="it-IT" i="1" dirty="0" err="1"/>
              <a:t>vocazionalmente</a:t>
            </a:r>
            <a:r>
              <a:rPr lang="it-IT" dirty="0"/>
              <a:t>, contribuendo al regno di Dio secondo le sue possibilità e i doni spirituali ricevuti</a:t>
            </a:r>
            <a:r>
              <a:rPr lang="it-IT" dirty="0" smtClean="0"/>
              <a:t>.</a:t>
            </a:r>
            <a:endParaRPr lang="it-IT" sz="2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3. Accompagnare e Far crescere la risposta</a:t>
            </a:r>
          </a:p>
        </p:txBody>
      </p:sp>
    </p:spTree>
    <p:extLst>
      <p:ext uri="{BB962C8B-B14F-4D97-AF65-F5344CB8AC3E}">
        <p14:creationId xmlns:p14="http://schemas.microsoft.com/office/powerpoint/2010/main" val="1327945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19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68300" y="1621235"/>
            <a:ext cx="54998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b="1" dirty="0" smtClean="0"/>
              <a:t>Sostenere </a:t>
            </a:r>
            <a:r>
              <a:rPr lang="it-IT" b="1" dirty="0"/>
              <a:t>la trasformazione, guarire le persone</a:t>
            </a:r>
            <a:endParaRPr lang="it-IT" dirty="0"/>
          </a:p>
          <a:p>
            <a:pPr lvl="1"/>
            <a:r>
              <a:rPr lang="it-IT" dirty="0"/>
              <a:t>Il cammino di risposta è </a:t>
            </a:r>
            <a:r>
              <a:rPr lang="it-IT" dirty="0" smtClean="0"/>
              <a:t>conversione </a:t>
            </a:r>
            <a:r>
              <a:rPr lang="it-IT" dirty="0"/>
              <a:t>e </a:t>
            </a:r>
            <a:r>
              <a:rPr lang="it-IT" dirty="0" err="1" smtClean="0"/>
              <a:t>tras</a:t>
            </a:r>
            <a:r>
              <a:rPr lang="it-IT" dirty="0" smtClean="0"/>
              <a:t>-figurazione, è </a:t>
            </a:r>
            <a:r>
              <a:rPr lang="it-IT" dirty="0"/>
              <a:t>dono ma anche impegno. </a:t>
            </a:r>
            <a:endParaRPr lang="it-IT" dirty="0" smtClean="0"/>
          </a:p>
          <a:p>
            <a:pPr lvl="1"/>
            <a:r>
              <a:rPr lang="it-IT" dirty="0" smtClean="0"/>
              <a:t>Il catecumeno non </a:t>
            </a:r>
            <a:r>
              <a:rPr lang="it-IT" dirty="0"/>
              <a:t>può essere lasciato solo, </a:t>
            </a:r>
            <a:endParaRPr lang="it-IT" dirty="0" smtClean="0"/>
          </a:p>
          <a:p>
            <a:pPr lvl="1"/>
            <a:r>
              <a:rPr lang="it-IT" dirty="0" smtClean="0"/>
              <a:t>Il </a:t>
            </a:r>
            <a:r>
              <a:rPr lang="it-IT" dirty="0"/>
              <a:t>catechista aiuta a guarire le </a:t>
            </a:r>
            <a:r>
              <a:rPr lang="it-IT" dirty="0" smtClean="0"/>
              <a:t>inconsistenze, le ferite, le sofferenze </a:t>
            </a:r>
            <a:r>
              <a:rPr lang="it-IT" dirty="0"/>
              <a:t>e paure, </a:t>
            </a:r>
            <a:r>
              <a:rPr lang="it-IT" dirty="0" smtClean="0"/>
              <a:t>Il </a:t>
            </a:r>
            <a:r>
              <a:rPr lang="it-IT" dirty="0"/>
              <a:t>catechista sostiene la costruzione dell’uomo </a:t>
            </a:r>
            <a:r>
              <a:rPr lang="it-IT" dirty="0" smtClean="0"/>
              <a:t>nuovo. La </a:t>
            </a:r>
            <a:r>
              <a:rPr lang="it-IT" i="1" dirty="0"/>
              <a:t>cura dell’altro</a:t>
            </a:r>
            <a:r>
              <a:rPr lang="it-IT" dirty="0"/>
              <a:t>,  chiede condivisione, conoscenza personale, vicinanza, assenza di giudizio, </a:t>
            </a:r>
            <a:r>
              <a:rPr lang="it-IT" dirty="0" err="1"/>
              <a:t>propositività</a:t>
            </a:r>
            <a:r>
              <a:rPr lang="it-IT" dirty="0" smtClean="0"/>
              <a:t>.</a:t>
            </a:r>
          </a:p>
          <a:p>
            <a:pPr lvl="1"/>
            <a:endParaRPr lang="it-IT" dirty="0"/>
          </a:p>
          <a:p>
            <a:pPr lvl="0"/>
            <a:r>
              <a:rPr lang="it-IT" b="1" dirty="0"/>
              <a:t>Alimentare la risposta con le vie della Grazia</a:t>
            </a:r>
            <a:endParaRPr lang="it-IT" dirty="0"/>
          </a:p>
          <a:p>
            <a:pPr lvl="1"/>
            <a:r>
              <a:rPr lang="it-IT" dirty="0"/>
              <a:t>La trasformazione è impegno ma anche </a:t>
            </a:r>
            <a:r>
              <a:rPr lang="it-IT" i="1" dirty="0"/>
              <a:t>dono</a:t>
            </a:r>
            <a:r>
              <a:rPr lang="it-IT" dirty="0"/>
              <a:t>. La catechesi «recupera» i significati profondi della santificazione e dei segni </a:t>
            </a:r>
            <a:r>
              <a:rPr lang="it-IT" dirty="0" smtClean="0"/>
              <a:t>sacramentali. In </a:t>
            </a:r>
            <a:r>
              <a:rPr lang="it-IT" dirty="0"/>
              <a:t>modo particolare la Eucaristia e la Riconciliazione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3. Accompagnare e Far crescere la risposta</a:t>
            </a:r>
          </a:p>
        </p:txBody>
      </p:sp>
    </p:spTree>
    <p:extLst>
      <p:ext uri="{BB962C8B-B14F-4D97-AF65-F5344CB8AC3E}">
        <p14:creationId xmlns:p14="http://schemas.microsoft.com/office/powerpoint/2010/main" val="267290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z="1400" b="1" smtClean="0">
                <a:solidFill>
                  <a:schemeClr val="tx1"/>
                </a:solidFill>
              </a:rPr>
              <a:t>www.lucianomeddi.eu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247" y="3068960"/>
            <a:ext cx="3145532" cy="3145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4355976" y="1556792"/>
            <a:ext cx="39604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/>
              <a:t>Il tempo della Nuova Evangelizzazione</a:t>
            </a:r>
            <a:r>
              <a:rPr lang="it-IT" sz="3200" b="1" dirty="0" smtClean="0"/>
              <a:t>. </a:t>
            </a:r>
            <a:r>
              <a:rPr lang="it-IT" sz="2800" dirty="0"/>
              <a:t>Risorsa per i catechisti nell’attuale contesto culturale e </a:t>
            </a:r>
            <a:r>
              <a:rPr lang="it-IT" sz="2800" dirty="0" smtClean="0"/>
              <a:t>religioso</a:t>
            </a:r>
            <a:endParaRPr lang="it-IT" sz="2800" b="1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324886" y="3972234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È un </a:t>
            </a:r>
            <a:r>
              <a:rPr lang="it-IT" sz="3200" b="1" dirty="0" err="1" smtClean="0"/>
              <a:t>kairos</a:t>
            </a:r>
            <a:r>
              <a:rPr lang="it-IT" sz="3200" b="1" dirty="0" smtClean="0"/>
              <a:t>, tempo di Dio.</a:t>
            </a:r>
            <a:endParaRPr lang="it-IT" sz="3200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384263" y="5177079"/>
            <a:ext cx="3960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La cultura è via, risorsa, della NE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888839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20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1187624" y="2492896"/>
            <a:ext cx="391566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400" b="1" dirty="0"/>
              <a:t>Abilitare i catecumeni alla conoscenza e comprensione di sé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b="1" dirty="0"/>
              <a:t>Far nascere risposte adatte alle persone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b="1" dirty="0" smtClean="0"/>
              <a:t>Sostenere </a:t>
            </a:r>
            <a:r>
              <a:rPr lang="it-IT" sz="2400" b="1" dirty="0"/>
              <a:t>la trasformazione, guarire le </a:t>
            </a:r>
            <a:r>
              <a:rPr lang="it-IT" sz="2400" b="1" dirty="0" smtClean="0"/>
              <a:t>persone</a:t>
            </a:r>
            <a:endParaRPr lang="it-IT" sz="2400" b="1" dirty="0"/>
          </a:p>
          <a:p>
            <a:pPr marL="342900" lvl="0" indent="-342900">
              <a:buFont typeface="Arial" pitchFamily="34" charset="0"/>
              <a:buChar char="•"/>
            </a:pPr>
            <a:r>
              <a:rPr lang="it-IT" sz="2400" b="1" dirty="0"/>
              <a:t>Alimentare la risposta con le vie della </a:t>
            </a:r>
            <a:r>
              <a:rPr lang="it-IT" sz="2400" b="1" dirty="0" smtClean="0"/>
              <a:t>Grazia.</a:t>
            </a: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3. Accompagnare e Far crescere la risposta</a:t>
            </a:r>
          </a:p>
        </p:txBody>
      </p:sp>
    </p:spTree>
    <p:extLst>
      <p:ext uri="{BB962C8B-B14F-4D97-AF65-F5344CB8AC3E}">
        <p14:creationId xmlns:p14="http://schemas.microsoft.com/office/powerpoint/2010/main" val="375981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21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4897" y="1964353"/>
            <a:ext cx="449173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000" b="1" dirty="0"/>
              <a:t>Formare secondo 5 aree di competenze</a:t>
            </a:r>
            <a:endParaRPr lang="it-IT" sz="2000" dirty="0"/>
          </a:p>
          <a:p>
            <a:pPr lvl="1"/>
            <a:r>
              <a:rPr lang="it-IT" sz="2000" b="1" dirty="0"/>
              <a:t>Essere capaci di una lettura personale del </a:t>
            </a:r>
            <a:r>
              <a:rPr lang="it-IT" sz="2000" b="1" i="1" dirty="0"/>
              <a:t>Vangelo</a:t>
            </a:r>
            <a:r>
              <a:rPr lang="it-IT" sz="2000" b="1" dirty="0"/>
              <a:t>. </a:t>
            </a:r>
            <a:endParaRPr lang="it-IT" sz="2000" dirty="0"/>
          </a:p>
          <a:p>
            <a:pPr lvl="1"/>
            <a:r>
              <a:rPr lang="it-IT" sz="2000" b="1" dirty="0"/>
              <a:t>Essere capaci di condividere la fraternità comunitaria</a:t>
            </a:r>
            <a:r>
              <a:rPr lang="it-IT" sz="2000" dirty="0"/>
              <a:t>. </a:t>
            </a:r>
          </a:p>
          <a:p>
            <a:pPr lvl="1"/>
            <a:r>
              <a:rPr lang="it-IT" sz="2000" b="1" dirty="0"/>
              <a:t>Essere capaci di scoprire il proprio posto nella comunità messianica.</a:t>
            </a:r>
            <a:r>
              <a:rPr lang="it-IT" sz="2000" dirty="0"/>
              <a:t> </a:t>
            </a:r>
          </a:p>
          <a:p>
            <a:pPr lvl="1"/>
            <a:r>
              <a:rPr lang="it-IT" sz="2000" b="1" dirty="0"/>
              <a:t>Essere capaci di individuare il proprio servizio al</a:t>
            </a:r>
            <a:r>
              <a:rPr lang="it-IT" sz="2000" dirty="0"/>
              <a:t> </a:t>
            </a:r>
            <a:r>
              <a:rPr lang="it-IT" sz="2000" b="1" dirty="0"/>
              <a:t>regno</a:t>
            </a:r>
            <a:r>
              <a:rPr lang="it-IT" sz="2000" dirty="0"/>
              <a:t>. </a:t>
            </a:r>
          </a:p>
          <a:p>
            <a:pPr lvl="1"/>
            <a:r>
              <a:rPr lang="it-IT" sz="2000" b="1" dirty="0"/>
              <a:t>Essere capaci di celebrazione e di relazione personale con Dio</a:t>
            </a: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endParaRPr lang="it-IT" sz="2400" b="1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4. Sviluppare la competenza di vita cristiana</a:t>
            </a:r>
          </a:p>
        </p:txBody>
      </p:sp>
    </p:spTree>
    <p:extLst>
      <p:ext uri="{BB962C8B-B14F-4D97-AF65-F5344CB8AC3E}">
        <p14:creationId xmlns:p14="http://schemas.microsoft.com/office/powerpoint/2010/main" val="28779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22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4897" y="1964353"/>
            <a:ext cx="449173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it-IT" sz="2400" b="1" dirty="0"/>
              <a:t>Educare attraverso l’imitazione e l’esercizio</a:t>
            </a:r>
            <a:endParaRPr lang="it-IT" sz="2400" dirty="0"/>
          </a:p>
          <a:p>
            <a:pPr lvl="1"/>
            <a:r>
              <a:rPr lang="it-IT" sz="2000" b="1" dirty="0"/>
              <a:t>la catechesi </a:t>
            </a:r>
            <a:r>
              <a:rPr lang="it-IT" sz="2000" b="1" i="1" dirty="0" smtClean="0"/>
              <a:t>porta fisicamente</a:t>
            </a:r>
            <a:r>
              <a:rPr lang="it-IT" sz="2000" b="1" dirty="0" smtClean="0"/>
              <a:t> </a:t>
            </a:r>
            <a:r>
              <a:rPr lang="it-IT" sz="2000" b="1" dirty="0"/>
              <a:t>i catecumeni a vedere, intervistare, condividere, sperimentare, i luoghi e le persone di vita cristiana. </a:t>
            </a:r>
            <a:endParaRPr lang="it-IT" sz="2000" b="1" dirty="0" smtClean="0"/>
          </a:p>
          <a:p>
            <a:pPr lvl="1"/>
            <a:r>
              <a:rPr lang="it-IT" sz="2000" b="1" dirty="0" smtClean="0"/>
              <a:t>La catechesi </a:t>
            </a:r>
            <a:r>
              <a:rPr lang="it-IT" sz="2000" b="1" i="1" dirty="0" smtClean="0"/>
              <a:t>fa sperimentare </a:t>
            </a:r>
            <a:r>
              <a:rPr lang="it-IT" sz="2000" b="1" dirty="0"/>
              <a:t>su di sé la trasformazione </a:t>
            </a:r>
            <a:r>
              <a:rPr lang="it-IT" sz="2000" b="1" dirty="0" smtClean="0"/>
              <a:t>spirituale</a:t>
            </a:r>
          </a:p>
          <a:p>
            <a:pPr lvl="1"/>
            <a:endParaRPr lang="it-IT" sz="2000" dirty="0" smtClean="0"/>
          </a:p>
          <a:p>
            <a:pPr lvl="0"/>
            <a:r>
              <a:rPr lang="it-IT" sz="2000" b="1" dirty="0"/>
              <a:t>Progettare la catechesi come costruzione di </a:t>
            </a:r>
            <a:r>
              <a:rPr lang="it-IT" sz="2000" b="1" dirty="0" smtClean="0"/>
              <a:t>esperienze </a:t>
            </a:r>
            <a:br>
              <a:rPr lang="it-IT" sz="2000" b="1" dirty="0" smtClean="0"/>
            </a:br>
            <a:r>
              <a:rPr lang="it-IT" sz="2000" dirty="0" smtClean="0"/>
              <a:t>nel modello della </a:t>
            </a:r>
            <a:r>
              <a:rPr lang="it-IT" sz="2000" dirty="0"/>
              <a:t>animazione culturale</a:t>
            </a:r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4. Sviluppare la competenza di vita cristiana</a:t>
            </a:r>
          </a:p>
        </p:txBody>
      </p:sp>
    </p:spTree>
    <p:extLst>
      <p:ext uri="{BB962C8B-B14F-4D97-AF65-F5344CB8AC3E}">
        <p14:creationId xmlns:p14="http://schemas.microsoft.com/office/powerpoint/2010/main" val="208478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23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4897" y="1964353"/>
            <a:ext cx="44917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b="1" dirty="0"/>
              <a:t>Costruttori di comunità messianiche</a:t>
            </a: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/>
              <a:t>La vita di una concreta piccola comunità, luogo di ogni catechesi</a:t>
            </a: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/>
              <a:t>L’interazione con le persone, le azioni, i progetti, i limiti, della propria comunità, contenuto della </a:t>
            </a:r>
            <a:r>
              <a:rPr lang="it-IT" sz="2000" b="1" dirty="0" smtClean="0"/>
              <a:t>catechesi.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 smtClean="0"/>
              <a:t>La </a:t>
            </a:r>
            <a:r>
              <a:rPr lang="it-IT" sz="2000" b="1" dirty="0"/>
              <a:t>storia della propria comunità come testimonianza della potenza del Vangelo</a:t>
            </a:r>
            <a:endParaRPr lang="it-IT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it-IT" sz="2000" b="1" dirty="0"/>
              <a:t>Linguaggio e linguaggi della fede (il percorso della parola: annuncio, celebrazione, vita)</a:t>
            </a: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38499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5. Inserire nella tradizione ecclesiale</a:t>
            </a:r>
          </a:p>
        </p:txBody>
      </p:sp>
    </p:spTree>
    <p:extLst>
      <p:ext uri="{BB962C8B-B14F-4D97-AF65-F5344CB8AC3E}">
        <p14:creationId xmlns:p14="http://schemas.microsoft.com/office/powerpoint/2010/main" val="128842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24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4897" y="2472184"/>
            <a:ext cx="449173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t-IT" sz="2000" dirty="0"/>
              <a:t>In passato veniva sintetizzata con l’espressione </a:t>
            </a:r>
            <a:r>
              <a:rPr lang="it-IT" sz="2000" i="1" dirty="0"/>
              <a:t>pastorale d’insieme o pastorale </a:t>
            </a:r>
            <a:r>
              <a:rPr lang="it-IT" sz="2000" i="1" dirty="0" smtClean="0"/>
              <a:t>zonale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/>
              <a:t>L’unità della persona </a:t>
            </a:r>
            <a:r>
              <a:rPr lang="it-IT" sz="2000" i="1" dirty="0"/>
              <a:t>organizza</a:t>
            </a:r>
            <a:r>
              <a:rPr lang="it-IT" sz="2000" dirty="0"/>
              <a:t> l’interazione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/>
              <a:t>La pastorale integrata si realizza attraverso il coinvolgimento degli attori individuali e collettivi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it-IT" sz="2000" dirty="0"/>
              <a:t>Le reti educative si realizzano attorno ad un </a:t>
            </a:r>
            <a:r>
              <a:rPr lang="it-IT" sz="2000" i="1" dirty="0"/>
              <a:t>progetto formativo</a:t>
            </a:r>
            <a:r>
              <a:rPr lang="it-IT" sz="2000" dirty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endParaRPr lang="it-IT" sz="2000" dirty="0"/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solidFill>
                  <a:srgbClr val="FFC000"/>
                </a:solidFill>
              </a:rPr>
              <a:t>6. Attivare la rete di tutti i soggetti in una pastorale integrata </a:t>
            </a:r>
          </a:p>
        </p:txBody>
      </p:sp>
    </p:spTree>
    <p:extLst>
      <p:ext uri="{BB962C8B-B14F-4D97-AF65-F5344CB8AC3E}">
        <p14:creationId xmlns:p14="http://schemas.microsoft.com/office/powerpoint/2010/main" val="2599278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25</a:t>
            </a:fld>
            <a:endParaRPr lang="it-IT"/>
          </a:p>
        </p:txBody>
      </p:sp>
      <p:sp>
        <p:nvSpPr>
          <p:cNvPr id="4" name="AutoShape 2" descr="http://www.lucianomeddi.eu/wp-content/uploads/2013/08/sullestrade.pn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2052" name="Picture 4" descr="http://us.123rf.com/400wm/400/400/samiylenko/samiylenko1205/samiylenko120500008/13758811-closeup-of-a-males-hand-planting-bean-seeds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2160" y="1196752"/>
            <a:ext cx="3038515" cy="45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/>
          <p:cNvSpPr txBox="1"/>
          <p:nvPr/>
        </p:nvSpPr>
        <p:spPr>
          <a:xfrm>
            <a:off x="6505495" y="207233"/>
            <a:ext cx="205184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3. Il catechista missionario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4897" y="2472184"/>
            <a:ext cx="44917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200" b="1" dirty="0"/>
              <a:t>1. Coltivare la propria vocazione</a:t>
            </a:r>
          </a:p>
          <a:p>
            <a:r>
              <a:rPr lang="it-IT" sz="2200" b="1" dirty="0"/>
              <a:t>2. Comunicare la fede</a:t>
            </a:r>
          </a:p>
          <a:p>
            <a:r>
              <a:rPr lang="it-IT" sz="2200" b="1" dirty="0"/>
              <a:t>3. Accompagnare e Far crescere la risposta</a:t>
            </a:r>
          </a:p>
          <a:p>
            <a:r>
              <a:rPr lang="it-IT" sz="2200" b="1" dirty="0"/>
              <a:t>4. Sviluppare la competenza di vita cristiana</a:t>
            </a:r>
          </a:p>
          <a:p>
            <a:r>
              <a:rPr lang="it-IT" sz="2200" b="1" dirty="0"/>
              <a:t>5. Inserire nella tradizione ecclesiale</a:t>
            </a:r>
          </a:p>
          <a:p>
            <a:r>
              <a:rPr lang="it-IT" sz="2200" b="1" dirty="0"/>
              <a:t>6. Attivare la rete di tutti i soggetti in una pastorale integrata </a:t>
            </a:r>
          </a:p>
        </p:txBody>
      </p:sp>
      <p:sp>
        <p:nvSpPr>
          <p:cNvPr id="7" name="Rettangolo 6"/>
          <p:cNvSpPr/>
          <p:nvPr/>
        </p:nvSpPr>
        <p:spPr>
          <a:xfrm>
            <a:off x="7164288" y="5445224"/>
            <a:ext cx="979755" cy="923330"/>
          </a:xfrm>
          <a:prstGeom prst="rect">
            <a:avLst/>
          </a:prstGeom>
          <a:solidFill>
            <a:srgbClr val="FFFF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843808" y="253399"/>
            <a:ext cx="288032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rgbClr val="FFC000"/>
                </a:solidFill>
              </a:rPr>
              <a:t>6 competenze</a:t>
            </a:r>
            <a:endParaRPr lang="it-IT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433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Papa Francesco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«la </a:t>
            </a:r>
            <a:r>
              <a:rPr lang="it-IT" dirty="0"/>
              <a:t>catechesi è un pilastro per l’educazione della fede</a:t>
            </a:r>
            <a:r>
              <a:rPr lang="it-IT" dirty="0" smtClean="0"/>
              <a:t>... Aiutare </a:t>
            </a:r>
            <a:r>
              <a:rPr lang="it-IT" dirty="0"/>
              <a:t>i bambini, i ragazzi, i giovani, gli adulti a conoscere e ad amare sempre di più il Signore è una delle avventure educative più belle, si costruisce la Chiesa</a:t>
            </a:r>
            <a:r>
              <a:rPr lang="it-IT" dirty="0" smtClean="0"/>
              <a:t>!»</a:t>
            </a:r>
          </a:p>
          <a:p>
            <a:r>
              <a:rPr lang="it-IT" dirty="0" smtClean="0"/>
              <a:t>«</a:t>
            </a:r>
            <a:r>
              <a:rPr lang="it-IT" dirty="0"/>
              <a:t>Ma, per favore, non si capisce un catechista che non sia creativo. E la creatività è come la colonna dell’essere catechista. Dio è creativo, non è chiuso, e per questo non è mai rigido. Dio non è rigido</a:t>
            </a:r>
            <a:r>
              <a:rPr lang="it-IT" dirty="0" smtClean="0"/>
              <a:t>!»</a:t>
            </a:r>
            <a:br>
              <a:rPr lang="it-IT" dirty="0" smtClean="0"/>
            </a:br>
            <a:endParaRPr lang="it-IT" dirty="0" smtClean="0"/>
          </a:p>
          <a:p>
            <a:r>
              <a:rPr lang="it-IT" sz="1700" dirty="0"/>
              <a:t>Discorso del Santo Padre Francesco ai partecipanti al Congresso Internazionale sulla catechesi. Aula Paolo VI. Venerdì, 27 settembre 2013</a:t>
            </a:r>
            <a:endParaRPr lang="it-IT" sz="1700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1292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3 Passaggi compiuti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1. Il tempo della Nuova Evangelizzazione</a:t>
            </a:r>
          </a:p>
          <a:p>
            <a:pPr lvl="1"/>
            <a:r>
              <a:rPr lang="it-IT" dirty="0"/>
              <a:t>Modelli di NE; I </a:t>
            </a:r>
            <a:r>
              <a:rPr lang="it-IT" dirty="0"/>
              <a:t>motivi della NE; </a:t>
            </a:r>
            <a:r>
              <a:rPr lang="it-IT" dirty="0" smtClean="0"/>
              <a:t>La </a:t>
            </a:r>
            <a:r>
              <a:rPr lang="it-IT" dirty="0"/>
              <a:t>evangelizzazione «nuova»</a:t>
            </a:r>
          </a:p>
          <a:p>
            <a:r>
              <a:rPr lang="it-IT" b="1" dirty="0" smtClean="0"/>
              <a:t>2. Pastorale di NE</a:t>
            </a:r>
          </a:p>
          <a:p>
            <a:pPr lvl="1"/>
            <a:r>
              <a:rPr lang="it-IT" dirty="0" smtClean="0"/>
              <a:t>Evangelizzazione come azione culturale; Evangelizzazione come azione formativa</a:t>
            </a:r>
          </a:p>
          <a:p>
            <a:r>
              <a:rPr lang="it-IT" b="1" dirty="0" smtClean="0"/>
              <a:t>3</a:t>
            </a:r>
            <a:r>
              <a:rPr lang="it-IT" b="1" dirty="0"/>
              <a:t>. Il Catechista missionario</a:t>
            </a:r>
          </a:p>
          <a:p>
            <a:pPr lvl="1"/>
            <a:r>
              <a:rPr lang="it-IT" b="1" dirty="0"/>
              <a:t>Figura sintetica</a:t>
            </a:r>
          </a:p>
          <a:p>
            <a:pPr lvl="1"/>
            <a:r>
              <a:rPr lang="it-IT" b="1" dirty="0"/>
              <a:t>1. Coltivare la propria vocazione</a:t>
            </a:r>
          </a:p>
          <a:p>
            <a:pPr lvl="1"/>
            <a:r>
              <a:rPr lang="it-IT" b="1" dirty="0"/>
              <a:t>2. Comunicare la </a:t>
            </a:r>
            <a:r>
              <a:rPr lang="it-IT" b="1" dirty="0" smtClean="0"/>
              <a:t>fede</a:t>
            </a:r>
          </a:p>
          <a:p>
            <a:pPr lvl="1"/>
            <a:r>
              <a:rPr lang="it-IT" b="1" dirty="0"/>
              <a:t>3. Accompagnare e Far crescere la risposta</a:t>
            </a:r>
          </a:p>
          <a:p>
            <a:pPr lvl="1"/>
            <a:r>
              <a:rPr lang="it-IT" b="1" dirty="0"/>
              <a:t>4. Sviluppare la competenza di vita cristiana</a:t>
            </a:r>
          </a:p>
          <a:p>
            <a:pPr lvl="1"/>
            <a:r>
              <a:rPr lang="it-IT" b="1" dirty="0"/>
              <a:t>5. Inserire nella tradizione ecclesiale</a:t>
            </a:r>
          </a:p>
          <a:p>
            <a:pPr lvl="1"/>
            <a:r>
              <a:rPr lang="it-IT" b="1" dirty="0"/>
              <a:t>6. Attivare la rete di tutti i soggetti in una pastorale integrata </a:t>
            </a:r>
          </a:p>
          <a:p>
            <a:pPr lvl="1"/>
            <a:endParaRPr lang="it-IT" b="1" dirty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2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pPr/>
              <a:t>3</a:t>
            </a:fld>
            <a:endParaRPr lang="it-IT"/>
          </a:p>
        </p:txBody>
      </p:sp>
      <p:pic>
        <p:nvPicPr>
          <p:cNvPr id="2054" name="Picture 6" descr="http://www.diocesimassamarittima.it/massamarittima/allegati/196/cate_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555" y="16288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835696" y="248164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La catechesi viveva in un mondo semplice, religioso, pieno di valori umani. Era sufficiente spiegare</a:t>
            </a:r>
            <a:endParaRPr lang="it-IT" sz="2000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4211960" y="1426334"/>
            <a:ext cx="38884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La catechesi vive oggi in un tempo complesso, dove ciascuno vuole essere soggetto della propria vita e scegliere secondo la propria esperienza di salvezza</a:t>
            </a:r>
            <a:endParaRPr lang="it-IT" sz="2000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4139952" y="3284984"/>
            <a:ext cx="38884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Sarà una catechesi secondo il modo di costruire se stessi (azione culturale); una catechesi formativa (di accompagnamento)</a:t>
            </a:r>
            <a:endParaRPr lang="it-IT" sz="2000" b="1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1907704" y="486916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Con un catechista che ha sviluppato nuove capacità\competenze, inserito in una comunità ministeriale e animatore di una rete di protagonisti</a:t>
            </a:r>
            <a:endParaRPr lang="it-IT" sz="2000" b="1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7056276" y="5373216"/>
            <a:ext cx="1944216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In sintesi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9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 Passaggi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/>
              <a:t>1. Il tempo della Nuova Evangelizzazione</a:t>
            </a:r>
          </a:p>
          <a:p>
            <a:pPr lvl="1"/>
            <a:r>
              <a:rPr lang="it-IT"/>
              <a:t>Modelli di NE; I motivi della NE; La evangelizzazione «nuova»</a:t>
            </a:r>
          </a:p>
          <a:p>
            <a:r>
              <a:rPr lang="it-IT" b="1" smtClean="0"/>
              <a:t>2</a:t>
            </a:r>
            <a:r>
              <a:rPr lang="it-IT" b="1" dirty="0" smtClean="0"/>
              <a:t>. Pastorale di NE</a:t>
            </a:r>
          </a:p>
          <a:p>
            <a:pPr lvl="1"/>
            <a:r>
              <a:rPr lang="it-IT" dirty="0" smtClean="0"/>
              <a:t>Evangelizzazione come azione culturale; Evangelizzazione come azione formativa</a:t>
            </a:r>
          </a:p>
          <a:p>
            <a:r>
              <a:rPr lang="it-IT" b="1" dirty="0" smtClean="0"/>
              <a:t>3</a:t>
            </a:r>
            <a:r>
              <a:rPr lang="it-IT" b="1" dirty="0"/>
              <a:t>. Il Catechista missionario</a:t>
            </a:r>
          </a:p>
          <a:p>
            <a:pPr lvl="1"/>
            <a:r>
              <a:rPr lang="it-IT" b="1" dirty="0"/>
              <a:t>Figura sintetica</a:t>
            </a:r>
          </a:p>
          <a:p>
            <a:pPr lvl="1"/>
            <a:r>
              <a:rPr lang="it-IT" b="1" dirty="0"/>
              <a:t>1. Coltivare la propria vocazione</a:t>
            </a:r>
          </a:p>
          <a:p>
            <a:pPr lvl="1"/>
            <a:r>
              <a:rPr lang="it-IT" b="1" dirty="0"/>
              <a:t>2. Comunicare la </a:t>
            </a:r>
            <a:r>
              <a:rPr lang="it-IT" b="1" dirty="0" smtClean="0"/>
              <a:t>fede</a:t>
            </a:r>
          </a:p>
          <a:p>
            <a:pPr lvl="1"/>
            <a:r>
              <a:rPr lang="it-IT" b="1" dirty="0"/>
              <a:t>3. Accompagnare e Far crescere la risposta</a:t>
            </a:r>
          </a:p>
          <a:p>
            <a:pPr lvl="1"/>
            <a:r>
              <a:rPr lang="it-IT" b="1" dirty="0"/>
              <a:t>4. Sviluppare la competenza di vita cristiana</a:t>
            </a:r>
          </a:p>
          <a:p>
            <a:pPr lvl="1"/>
            <a:r>
              <a:rPr lang="it-IT" b="1" dirty="0"/>
              <a:t>5. Inserire nella tradizione ecclesiale</a:t>
            </a:r>
          </a:p>
          <a:p>
            <a:pPr lvl="1"/>
            <a:r>
              <a:rPr lang="it-IT" b="1" dirty="0"/>
              <a:t>6. Attivare la rete di tutti i soggetti in una pastorale integrata </a:t>
            </a:r>
          </a:p>
          <a:p>
            <a:pPr lvl="1"/>
            <a:endParaRPr lang="it-IT" b="1" dirty="0"/>
          </a:p>
          <a:p>
            <a:pPr lvl="1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132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5</a:t>
            </a:fld>
            <a:endParaRPr lang="it-IT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548679"/>
            <a:ext cx="5616624" cy="559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395536" y="4581128"/>
            <a:ext cx="3672408" cy="95410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Questioni di Nuova Evangelizzazione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9392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6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14338" y="1477202"/>
            <a:ext cx="2971844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1. NE: 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</a:rPr>
              <a:t>interpretazioni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  <a:b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b="1" i="1" dirty="0">
                <a:solidFill>
                  <a:schemeClr val="tx2">
                    <a:lumMod val="75000"/>
                  </a:schemeClr>
                </a:solidFill>
              </a:rPr>
              <a:t>p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</a:rPr>
              <a:t>rogetti e modelli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995936" y="793738"/>
            <a:ext cx="2088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Modello condanna della cultura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991086" y="2161890"/>
            <a:ext cx="1964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Modello riconquista della cultura</a:t>
            </a:r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974454" y="3530042"/>
            <a:ext cx="26125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Modello Evangelizzazione </a:t>
            </a:r>
            <a:br>
              <a:rPr lang="it-IT" sz="2000" b="1" dirty="0" smtClean="0"/>
            </a:br>
            <a:r>
              <a:rPr lang="it-IT" sz="2000" b="1" dirty="0" smtClean="0"/>
              <a:t>della cultura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6516216" y="932237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Prima del Vaticano II,  superata da Giovanni XXIII</a:t>
            </a:r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668616" y="2052978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La svolta «veritativa di Loreto, 1985; il Progetto Culturale</a:t>
            </a:r>
            <a:endParaRPr lang="it-IT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6668616" y="3650303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Vangelo per la piena umanizzazione</a:t>
            </a:r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3995779" y="4780633"/>
            <a:ext cx="26125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/>
              <a:t>Modello rinnovamento della vita di comunità</a:t>
            </a:r>
            <a:endParaRPr lang="it-IT" sz="2400" b="1" dirty="0" smtClean="0"/>
          </a:p>
        </p:txBody>
      </p:sp>
      <p:sp>
        <p:nvSpPr>
          <p:cNvPr id="17" name="CasellaDiTesto 16"/>
          <p:cNvSpPr txBox="1"/>
          <p:nvPr/>
        </p:nvSpPr>
        <p:spPr>
          <a:xfrm>
            <a:off x="6661942" y="4780633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riforma </a:t>
            </a:r>
            <a:r>
              <a:rPr lang="it-IT" dirty="0"/>
              <a:t>dei percorsi </a:t>
            </a:r>
            <a:r>
              <a:rPr lang="it-IT" dirty="0" smtClean="0"/>
              <a:t>formativi</a:t>
            </a:r>
            <a:br>
              <a:rPr lang="it-IT" dirty="0" smtClean="0"/>
            </a:br>
            <a:r>
              <a:rPr lang="it-IT" b="1" i="1" dirty="0" smtClean="0"/>
              <a:t>Documento base </a:t>
            </a:r>
            <a:r>
              <a:rPr lang="it-IT" dirty="0" smtClean="0"/>
              <a:t>Evangelizzazione e sacramenti, IC</a:t>
            </a:r>
            <a:endParaRPr lang="it-IT" dirty="0"/>
          </a:p>
        </p:txBody>
      </p:sp>
      <p:cxnSp>
        <p:nvCxnSpPr>
          <p:cNvPr id="8" name="Connettore 1 7"/>
          <p:cNvCxnSpPr/>
          <p:nvPr/>
        </p:nvCxnSpPr>
        <p:spPr>
          <a:xfrm flipV="1">
            <a:off x="3707904" y="1871794"/>
            <a:ext cx="4904928" cy="2090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1 20"/>
          <p:cNvCxnSpPr/>
          <p:nvPr/>
        </p:nvCxnSpPr>
        <p:spPr>
          <a:xfrm flipV="1">
            <a:off x="3707904" y="3232981"/>
            <a:ext cx="4904928" cy="2090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1 21"/>
          <p:cNvCxnSpPr/>
          <p:nvPr/>
        </p:nvCxnSpPr>
        <p:spPr>
          <a:xfrm flipV="1">
            <a:off x="3707904" y="4573633"/>
            <a:ext cx="4904928" cy="2090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10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9" grpId="0"/>
      <p:bldP spid="3" grpId="0"/>
      <p:bldP spid="12" grpId="0"/>
      <p:bldP spid="13" grpId="0"/>
      <p:bldP spid="14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7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03496" y="1688574"/>
            <a:ext cx="324958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1. NE, </a:t>
            </a:r>
            <a:r>
              <a:rPr lang="it-IT" sz="2400" b="1" i="1" dirty="0" smtClean="0">
                <a:solidFill>
                  <a:schemeClr val="tx2">
                    <a:lumMod val="75000"/>
                  </a:schemeClr>
                </a:solidFill>
              </a:rPr>
              <a:t>Perché?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995936" y="260648"/>
            <a:ext cx="417646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Perché il messaggio non è «sperimentato» come esperienza di salvezza e costruzione di </a:t>
            </a:r>
            <a:r>
              <a:rPr lang="it-IT" sz="2800" b="1" dirty="0" err="1" smtClean="0"/>
              <a:t>sè</a:t>
            </a:r>
            <a:endParaRPr lang="it-IT" sz="2800" b="1" dirty="0" smtClean="0"/>
          </a:p>
        </p:txBody>
      </p:sp>
      <p:sp>
        <p:nvSpPr>
          <p:cNvPr id="11" name="CasellaDiTesto 10"/>
          <p:cNvSpPr txBox="1"/>
          <p:nvPr/>
        </p:nvSpPr>
        <p:spPr>
          <a:xfrm>
            <a:off x="4027376" y="3356317"/>
            <a:ext cx="39289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Perché è solo «presentato» e non aiutato a diventare </a:t>
            </a:r>
            <a:br>
              <a:rPr lang="it-IT" sz="2800" b="1" dirty="0" smtClean="0"/>
            </a:br>
            <a:r>
              <a:rPr lang="it-IT" sz="2800" b="1" dirty="0" smtClean="0"/>
              <a:t>vita</a:t>
            </a:r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588224" y="2334905"/>
            <a:ext cx="2160240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FF00"/>
                </a:solidFill>
              </a:rPr>
              <a:t>Questione teologica</a:t>
            </a:r>
            <a:endParaRPr lang="it-IT" b="1" dirty="0">
              <a:solidFill>
                <a:srgbClr val="FFFF00"/>
              </a:solidFill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6588224" y="2856637"/>
            <a:ext cx="216024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b="1" dirty="0" smtClean="0"/>
              <a:t>Questione pastorale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5378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3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8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405578" y="1788588"/>
            <a:ext cx="2971844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1. Una idea di NE</a:t>
            </a:r>
            <a:endParaRPr lang="it-IT" sz="24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851920" y="1542368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Le grandi riflessioni</a:t>
            </a:r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814645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/>
              <a:t>Ad </a:t>
            </a:r>
            <a:r>
              <a:rPr lang="it-IT" i="1" dirty="0" err="1"/>
              <a:t>Gentes</a:t>
            </a:r>
            <a:r>
              <a:rPr lang="it-IT" i="1" dirty="0"/>
              <a:t> e </a:t>
            </a:r>
            <a:r>
              <a:rPr lang="it-IT" i="1" dirty="0" err="1"/>
              <a:t>Gaudium</a:t>
            </a:r>
            <a:r>
              <a:rPr lang="it-IT" i="1" dirty="0"/>
              <a:t> et </a:t>
            </a:r>
            <a:r>
              <a:rPr lang="it-IT" i="1" dirty="0" err="1"/>
              <a:t>Spes</a:t>
            </a:r>
            <a:r>
              <a:rPr lang="it-IT" dirty="0"/>
              <a:t> del 1965</a:t>
            </a:r>
          </a:p>
          <a:p>
            <a:r>
              <a:rPr lang="it-IT" i="1" dirty="0" err="1"/>
              <a:t>Evangelii</a:t>
            </a:r>
            <a:r>
              <a:rPr lang="it-IT" i="1" dirty="0"/>
              <a:t> </a:t>
            </a:r>
            <a:r>
              <a:rPr lang="it-IT" i="1" dirty="0" err="1"/>
              <a:t>Nuntinadi</a:t>
            </a:r>
            <a:r>
              <a:rPr lang="it-IT" i="1" dirty="0"/>
              <a:t> </a:t>
            </a:r>
            <a:r>
              <a:rPr lang="it-IT" dirty="0"/>
              <a:t>(Paolo VI, 1975) </a:t>
            </a:r>
          </a:p>
          <a:p>
            <a:r>
              <a:rPr lang="it-IT" i="1" dirty="0" err="1"/>
              <a:t>Redemptoris</a:t>
            </a:r>
            <a:r>
              <a:rPr lang="it-IT" i="1" dirty="0"/>
              <a:t> </a:t>
            </a:r>
            <a:r>
              <a:rPr lang="it-IT" i="1" dirty="0" err="1"/>
              <a:t>Missio</a:t>
            </a:r>
            <a:r>
              <a:rPr lang="it-IT" i="1" dirty="0"/>
              <a:t> </a:t>
            </a:r>
            <a:r>
              <a:rPr lang="it-IT" dirty="0"/>
              <a:t>(Giovanni Paolo II, 1990).</a:t>
            </a:r>
            <a:r>
              <a:rPr lang="it-IT" i="1" dirty="0"/>
              <a:t> 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3887546" y="3154980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Le idee portanti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015627" y="3140968"/>
            <a:ext cx="273630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/>
              <a:t>Il </a:t>
            </a:r>
            <a:r>
              <a:rPr lang="it-IT" sz="1600" b="1" dirty="0"/>
              <a:t>compito missionario </a:t>
            </a:r>
            <a:r>
              <a:rPr lang="it-IT" sz="1600" b="1" i="1" dirty="0"/>
              <a:t>la testimonianza dell’amore, la promozione umana, l’annuncio, la iniziazione cristiana, la formazione dei battezzati e delle comunità.</a:t>
            </a:r>
            <a:r>
              <a:rPr lang="it-IT" sz="1600" b="1" dirty="0"/>
              <a:t> </a:t>
            </a:r>
            <a:r>
              <a:rPr lang="it-IT" sz="1600" b="1" dirty="0" smtClean="0"/>
              <a:t/>
            </a:r>
            <a:br>
              <a:rPr lang="it-IT" sz="1600" b="1" dirty="0" smtClean="0"/>
            </a:br>
            <a:endParaRPr lang="it-IT" sz="1600" b="1" dirty="0" smtClean="0"/>
          </a:p>
          <a:p>
            <a:r>
              <a:rPr lang="it-IT" sz="1600" b="1" dirty="0" smtClean="0"/>
              <a:t>attraverso: </a:t>
            </a:r>
            <a:r>
              <a:rPr lang="it-IT" sz="1600" b="1" i="1" dirty="0" smtClean="0"/>
              <a:t>la </a:t>
            </a:r>
            <a:r>
              <a:rPr lang="it-IT" sz="1600" b="1" i="1" dirty="0"/>
              <a:t>promozione umana, la inculturazione, il dialogo religioso e la testimonianza interculturale</a:t>
            </a:r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val="2146196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75495-CA85-4617-8618-3445F29EBDA2}" type="slidenum">
              <a:rPr lang="it-IT" smtClean="0"/>
              <a:t>9</a:t>
            </a:fld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1924192" y="116632"/>
            <a:ext cx="2971844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2. Pastorale di NE. Evangelizzare </a:t>
            </a:r>
            <a:b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con e nella cultura</a:t>
            </a:r>
            <a:endParaRPr lang="it-IT" sz="2400" b="1" i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8" y="2636912"/>
            <a:ext cx="27717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CasellaDiTesto 9"/>
          <p:cNvSpPr txBox="1"/>
          <p:nvPr/>
        </p:nvSpPr>
        <p:spPr>
          <a:xfrm>
            <a:off x="3851920" y="1542368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/>
              <a:t>La cultura del nostro tempo ha sviluppato</a:t>
            </a:r>
            <a:endParaRPr lang="it-IT" sz="2800" b="1" dirty="0" smtClean="0"/>
          </a:p>
        </p:txBody>
      </p:sp>
      <p:sp>
        <p:nvSpPr>
          <p:cNvPr id="2" name="Rettangolo 1"/>
          <p:cNvSpPr/>
          <p:nvPr/>
        </p:nvSpPr>
        <p:spPr>
          <a:xfrm>
            <a:off x="1242224" y="5144418"/>
            <a:ext cx="979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</a:t>
            </a:r>
            <a:endParaRPr lang="it-IT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5940152" y="1621249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il </a:t>
            </a:r>
            <a:r>
              <a:rPr lang="it-IT" dirty="0"/>
              <a:t>valore della persona, la sua liberta decisionale, il primato dell’autocostruzione, della democrazia, del ruolo della donna, della appropriazione personale della verità. </a:t>
            </a:r>
          </a:p>
        </p:txBody>
      </p:sp>
    </p:spTree>
    <p:extLst>
      <p:ext uri="{BB962C8B-B14F-4D97-AF65-F5344CB8AC3E}">
        <p14:creationId xmlns:p14="http://schemas.microsoft.com/office/powerpoint/2010/main" val="396896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</p:bld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1876</Words>
  <Application>Microsoft Office PowerPoint</Application>
  <PresentationFormat>Presentazione su schermo (4:3)</PresentationFormat>
  <Paragraphs>263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28" baseType="lpstr">
      <vt:lpstr>Tema di Office</vt:lpstr>
      <vt:lpstr>Il tempo della Nuova Evangelizzazione.</vt:lpstr>
      <vt:lpstr>introduzione</vt:lpstr>
      <vt:lpstr>Presentazione standard di PowerPoint</vt:lpstr>
      <vt:lpstr>3 Passaggi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Papa Francesco</vt:lpstr>
      <vt:lpstr>I 3 Passaggi compiuti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tempo della Nuova Evangelizzazione.</dc:title>
  <dc:creator>LM</dc:creator>
  <cp:lastModifiedBy>LM</cp:lastModifiedBy>
  <cp:revision>17</cp:revision>
  <cp:lastPrinted>2013-10-07T10:18:34Z</cp:lastPrinted>
  <dcterms:created xsi:type="dcterms:W3CDTF">2013-10-03T08:18:47Z</dcterms:created>
  <dcterms:modified xsi:type="dcterms:W3CDTF">2013-10-08T06:02:20Z</dcterms:modified>
</cp:coreProperties>
</file>