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</p:sldMasterIdLst>
  <p:notesMasterIdLst>
    <p:notesMasterId r:id="rId36"/>
  </p:notesMasterIdLst>
  <p:handoutMasterIdLst>
    <p:handoutMasterId r:id="rId37"/>
  </p:handoutMasterIdLst>
  <p:sldIdLst>
    <p:sldId id="256" r:id="rId3"/>
    <p:sldId id="257" r:id="rId4"/>
    <p:sldId id="258" r:id="rId5"/>
    <p:sldId id="259" r:id="rId6"/>
    <p:sldId id="279" r:id="rId7"/>
    <p:sldId id="261" r:id="rId8"/>
    <p:sldId id="314" r:id="rId9"/>
    <p:sldId id="270" r:id="rId10"/>
    <p:sldId id="298" r:id="rId11"/>
    <p:sldId id="272" r:id="rId12"/>
    <p:sldId id="273" r:id="rId13"/>
    <p:sldId id="309" r:id="rId14"/>
    <p:sldId id="310" r:id="rId15"/>
    <p:sldId id="311" r:id="rId16"/>
    <p:sldId id="315" r:id="rId17"/>
    <p:sldId id="312" r:id="rId18"/>
    <p:sldId id="262" r:id="rId19"/>
    <p:sldId id="274" r:id="rId20"/>
    <p:sldId id="300" r:id="rId21"/>
    <p:sldId id="301" r:id="rId22"/>
    <p:sldId id="302" r:id="rId23"/>
    <p:sldId id="303" r:id="rId24"/>
    <p:sldId id="263" r:id="rId25"/>
    <p:sldId id="275" r:id="rId26"/>
    <p:sldId id="304" r:id="rId27"/>
    <p:sldId id="306" r:id="rId28"/>
    <p:sldId id="305" r:id="rId29"/>
    <p:sldId id="307" r:id="rId30"/>
    <p:sldId id="308" r:id="rId31"/>
    <p:sldId id="264" r:id="rId32"/>
    <p:sldId id="276" r:id="rId33"/>
    <p:sldId id="277" r:id="rId34"/>
    <p:sldId id="278" r:id="rId35"/>
  </p:sldIdLst>
  <p:sldSz cx="12192000" cy="6858000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364" autoAdjust="0"/>
  </p:normalViewPr>
  <p:slideViewPr>
    <p:cSldViewPr>
      <p:cViewPr varScale="1">
        <p:scale>
          <a:sx n="76" d="100"/>
          <a:sy n="76" d="100"/>
        </p:scale>
        <p:origin x="132" y="378"/>
      </p:cViewPr>
      <p:guideLst/>
    </p:cSldViewPr>
  </p:slideViewPr>
  <p:outlineViewPr>
    <p:cViewPr>
      <p:scale>
        <a:sx n="33" d="100"/>
        <a:sy n="33" d="100"/>
      </p:scale>
      <p:origin x="0" y="-1417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1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8B82F-D51B-4969-BE5C-DBA07B674D8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958C6-6FF4-477F-B0D1-6D5A7515379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F880BEE6-AB64-43A7-BC12-9FF7A408279B}" type="slidenum">
              <a:rPr lang="it-IT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984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7817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924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219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431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22</a:t>
            </a:fld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23</a:t>
            </a:fld>
            <a:endParaRPr 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24</a:t>
            </a:fld>
            <a:endParaRPr lang="it-I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25</a:t>
            </a:fld>
            <a:endParaRPr lang="it-I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26</a:t>
            </a:fld>
            <a:endParaRPr lang="it-I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27</a:t>
            </a:fld>
            <a:endParaRPr lang="it-I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28</a:t>
            </a:fld>
            <a:endParaRPr lang="it-I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29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30</a:t>
            </a:fld>
            <a:endParaRPr lang="it-I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31</a:t>
            </a:fld>
            <a:endParaRPr lang="it-I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32</a:t>
            </a:fld>
            <a:endParaRPr lang="it-IT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33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025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5680" y="242888"/>
            <a:ext cx="838722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3267" y="1628776"/>
            <a:ext cx="48979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4434" y="1628776"/>
            <a:ext cx="48979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8518" y="6245225"/>
            <a:ext cx="7488767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/>
              <a:t>www.lucianomeddi.eu</a:t>
            </a:r>
            <a:endParaRPr lang="it-IT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745183E-E0AD-4CE2-810C-7951BBCB9A4A}" type="slidenum">
              <a:rPr lang="it-IT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13632-3075-4DD7-B5AF-B61FE73B511D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871531" y="3789040"/>
            <a:ext cx="5568619" cy="2160240"/>
          </a:xfrm>
        </p:spPr>
        <p:txBody>
          <a:bodyPr anchor="t"/>
          <a:lstStyle>
            <a:lvl1pPr algn="l">
              <a:defRPr sz="4000" b="1" cap="all">
                <a:solidFill>
                  <a:srgbClr val="FF0000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865031" y="813112"/>
            <a:ext cx="4086953" cy="1500187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Animazione </a:t>
            </a:r>
            <a:b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alla vita di carità </a:t>
            </a:r>
          </a:p>
          <a:p>
            <a:pPr lvl="0"/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nelle/delle comunità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967541" y="6346344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476C2-573C-4F47-8C84-62A280F82A83}" type="slidenum">
              <a:rPr lang="it-IT"/>
              <a:t>‹N›</a:t>
            </a:fld>
            <a:endParaRPr lang="it-IT"/>
          </a:p>
        </p:txBody>
      </p:sp>
      <p:pic>
        <p:nvPicPr>
          <p:cNvPr id="7" name="Picture 8" descr="titolo_urbaniana_i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/>
          <a:stretch>
            <a:fillRect/>
          </a:stretch>
        </p:blipFill>
        <p:spPr bwMode="auto">
          <a:xfrm>
            <a:off x="27914" y="15976"/>
            <a:ext cx="1488017" cy="685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sellaDiTesto 13"/>
          <p:cNvSpPr txBox="1"/>
          <p:nvPr userDrawn="1"/>
        </p:nvSpPr>
        <p:spPr>
          <a:xfrm>
            <a:off x="47328" y="3212977"/>
            <a:ext cx="1344149" cy="2800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1200" dirty="0" smtClean="0"/>
              <a:t>1. Le proposte del Vescovo</a:t>
            </a:r>
          </a:p>
          <a:p>
            <a:pPr marL="0" lvl="0" indent="0">
              <a:buNone/>
            </a:pPr>
            <a:r>
              <a:rPr lang="it-IT" sz="1200" dirty="0" smtClean="0"/>
              <a:t>2. Ministeri? Nuovi principi ecclesiali</a:t>
            </a:r>
          </a:p>
          <a:p>
            <a:pPr marL="0" lvl="0" indent="0">
              <a:buNone/>
            </a:pPr>
            <a:r>
              <a:rPr lang="it-IT" sz="1200" dirty="0" smtClean="0"/>
              <a:t>3. La competenza di vita dei ministeri</a:t>
            </a:r>
          </a:p>
          <a:p>
            <a:pPr marL="0" lvl="0" indent="0">
              <a:buNone/>
            </a:pPr>
            <a:r>
              <a:rPr lang="it-IT" sz="1200" dirty="0" smtClean="0"/>
              <a:t>4. La bisaccia del missionario </a:t>
            </a:r>
          </a:p>
          <a:p>
            <a:pPr marL="0" lvl="0" indent="0">
              <a:buNone/>
            </a:pPr>
            <a:r>
              <a:rPr lang="it-IT" sz="1200" dirty="0" smtClean="0"/>
              <a:t>5. Luoghi e modelli formativi</a:t>
            </a:r>
          </a:p>
          <a:p>
            <a:pPr marL="0" lvl="0" indent="0">
              <a:buNone/>
            </a:pPr>
            <a:r>
              <a:rPr lang="it-IT" sz="1200" dirty="0" smtClean="0"/>
              <a:t>6. La "comunità ministeriale"</a:t>
            </a:r>
          </a:p>
          <a:p>
            <a:r>
              <a:rPr lang="it-IT" sz="800" dirty="0"/>
              <a:t>	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364" y="1101716"/>
            <a:ext cx="4104456" cy="4685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1645718" y="1600201"/>
            <a:ext cx="473831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816080" y="1600201"/>
            <a:ext cx="476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4ECB-BD08-4A8B-A426-4B63460EDEC5}" type="slidenum">
              <a:rPr lang="it-IT"/>
              <a:t>‹N›</a:t>
            </a:fld>
            <a:endParaRPr lang="it-IT"/>
          </a:p>
        </p:txBody>
      </p:sp>
      <p:pic>
        <p:nvPicPr>
          <p:cNvPr id="10" name="Picture 8" descr="titolo_urbaniana_i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/>
          <a:stretch>
            <a:fillRect/>
          </a:stretch>
        </p:blipFill>
        <p:spPr bwMode="auto">
          <a:xfrm>
            <a:off x="27914" y="15976"/>
            <a:ext cx="1488017" cy="685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3215680" y="260648"/>
            <a:ext cx="8344773" cy="1143000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>
            <a:lvl1pPr algn="r">
              <a:defRPr sz="3200">
                <a:solidFill>
                  <a:schemeClr val="accent4"/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</a:t>
            </a:r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47328" y="3212977"/>
            <a:ext cx="1344149" cy="30008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it-IT" sz="900" dirty="0" smtClean="0"/>
              <a:t>1. Indagine sulle rappresentazioni</a:t>
            </a:r>
          </a:p>
          <a:p>
            <a:pPr marL="93980" lvl="1" indent="0">
              <a:buFont typeface="+mj-lt"/>
              <a:buNone/>
            </a:pPr>
            <a:r>
              <a:rPr lang="it-IT" sz="900" dirty="0" smtClean="0"/>
              <a:t>Comprensione del disagio</a:t>
            </a:r>
          </a:p>
          <a:p>
            <a:pPr marL="93980" lvl="1" indent="0">
              <a:buFont typeface="+mj-lt"/>
              <a:buNone/>
            </a:pPr>
            <a:r>
              <a:rPr lang="it-IT" sz="900" dirty="0" smtClean="0"/>
              <a:t>I nuovi contesti</a:t>
            </a:r>
          </a:p>
          <a:p>
            <a:pPr marL="93980" lvl="1" indent="0">
              <a:buFont typeface="+mj-lt"/>
              <a:buNone/>
            </a:pPr>
            <a:r>
              <a:rPr lang="it-IT" sz="900" dirty="0" smtClean="0"/>
              <a:t>Punti di indagine</a:t>
            </a:r>
          </a:p>
          <a:p>
            <a:pPr marL="0" indent="0">
              <a:buFont typeface="+mj-lt"/>
              <a:buNone/>
            </a:pPr>
            <a:r>
              <a:rPr lang="it-IT" sz="900" dirty="0" smtClean="0"/>
              <a:t>2. Le dimensioni della animazione della carità</a:t>
            </a:r>
          </a:p>
          <a:p>
            <a:pPr marL="93980" lvl="1" indent="0">
              <a:buFont typeface="+mj-lt"/>
              <a:buNone/>
            </a:pPr>
            <a:r>
              <a:rPr lang="it-IT" sz="900" dirty="0" smtClean="0"/>
              <a:t>La animazione della «carità»: chiarimenti</a:t>
            </a:r>
          </a:p>
          <a:p>
            <a:pPr marL="93980" lvl="1" indent="0">
              <a:buFont typeface="+mj-lt"/>
              <a:buNone/>
            </a:pPr>
            <a:r>
              <a:rPr lang="it-IT" sz="900" dirty="0" smtClean="0"/>
              <a:t>La animazione della «carità»: scopi</a:t>
            </a:r>
          </a:p>
          <a:p>
            <a:pPr marL="93980" lvl="1" indent="0">
              <a:buFont typeface="+mj-lt"/>
              <a:buNone/>
            </a:pPr>
            <a:r>
              <a:rPr lang="it-IT" sz="900" dirty="0" smtClean="0"/>
              <a:t>La carità come questione comunicativa</a:t>
            </a:r>
          </a:p>
          <a:p>
            <a:pPr marL="93980" lvl="1" indent="0">
              <a:buFont typeface="+mj-lt"/>
              <a:buNone/>
            </a:pPr>
            <a:r>
              <a:rPr lang="it-IT" sz="900" dirty="0" smtClean="0"/>
              <a:t>La carità come questione formativa </a:t>
            </a:r>
          </a:p>
          <a:p>
            <a:pPr marL="93980" lvl="1" indent="0">
              <a:buFont typeface="+mj-lt"/>
              <a:buNone/>
            </a:pPr>
            <a:r>
              <a:rPr lang="it-IT" sz="900" dirty="0" smtClean="0"/>
              <a:t>La carità come questione organizzativa</a:t>
            </a: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534" y="123848"/>
            <a:ext cx="1239067" cy="1414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32F8D-9BA8-4DA8-ACD9-1ACAF01C94F4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0158D-F833-4BE8-B033-77900BEDB559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92CE9-8858-47F0-ACF3-0578412FE4C0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34CC3-419D-40CD-8FC3-AA466C9AD039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D028-831B-45FF-B712-EEDF6EBCAA08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1D7D7-4D88-49C5-8701-206BE97E4521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02AA2-5041-4A61-BBE3-B326C6C4B52B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287688" y="260648"/>
            <a:ext cx="8272765" cy="1143000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>
            <a:lvl1pPr algn="r">
              <a:defRPr sz="3200">
                <a:solidFill>
                  <a:schemeClr val="accent2"/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1775520" y="1628776"/>
            <a:ext cx="9806880" cy="4525963"/>
          </a:xfrm>
        </p:spPr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775519" y="6245225"/>
            <a:ext cx="700864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www.lucianomeddi.eu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C34F4-02C1-410C-953D-B77F6D94B61F}" type="slidenum">
              <a:rPr lang="it-IT"/>
              <a:t>‹N›</a:t>
            </a:fld>
            <a:endParaRPr lang="it-IT"/>
          </a:p>
        </p:txBody>
      </p:sp>
      <p:sp>
        <p:nvSpPr>
          <p:cNvPr id="6" name="CasellaDiTesto 5"/>
          <p:cNvSpPr txBox="1"/>
          <p:nvPr userDrawn="1"/>
        </p:nvSpPr>
        <p:spPr>
          <a:xfrm>
            <a:off x="47328" y="3212977"/>
            <a:ext cx="1344149" cy="21236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1100" dirty="0" smtClean="0"/>
              <a:t>1. Le proposte del Vescovo</a:t>
            </a:r>
          </a:p>
          <a:p>
            <a:pPr marL="0" lvl="0" indent="0">
              <a:buNone/>
            </a:pPr>
            <a:r>
              <a:rPr lang="it-IT" sz="1100" dirty="0" smtClean="0"/>
              <a:t>2. Ministeri? Nuovi principi ecclesiali</a:t>
            </a:r>
          </a:p>
          <a:p>
            <a:pPr marL="0" lvl="0" indent="0">
              <a:buNone/>
            </a:pPr>
            <a:r>
              <a:rPr lang="it-IT" sz="1100" dirty="0" smtClean="0"/>
              <a:t>3. La competenza di vita dei ministeri</a:t>
            </a:r>
          </a:p>
          <a:p>
            <a:pPr marL="0" lvl="0" indent="0">
              <a:buNone/>
            </a:pPr>
            <a:r>
              <a:rPr lang="it-IT" sz="1100" dirty="0" smtClean="0"/>
              <a:t>4. La bisaccia del missionario </a:t>
            </a:r>
          </a:p>
          <a:p>
            <a:pPr marL="0" lvl="0" indent="0">
              <a:buNone/>
            </a:pPr>
            <a:r>
              <a:rPr lang="it-IT" sz="1100" dirty="0" smtClean="0"/>
              <a:t>5. Luoghi e modelli formativi</a:t>
            </a:r>
          </a:p>
          <a:p>
            <a:pPr marL="0" lvl="0" indent="0">
              <a:buNone/>
            </a:pPr>
            <a:r>
              <a:rPr lang="it-IT" sz="1100" dirty="0" smtClean="0"/>
              <a:t>6. La "comunità ministeriale"</a:t>
            </a:r>
            <a:endParaRPr lang="it-IT" sz="1100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534" y="123848"/>
            <a:ext cx="1239067" cy="1414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287688" y="260648"/>
            <a:ext cx="8272765" cy="1143000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>
            <a:lvl1pPr algn="r">
              <a:defRPr sz="3200">
                <a:solidFill>
                  <a:schemeClr val="accent2"/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1775520" y="1628776"/>
            <a:ext cx="9806880" cy="4525963"/>
          </a:xfrm>
        </p:spPr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775519" y="6245225"/>
            <a:ext cx="700864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www.lucianomeddi.eu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C34F4-02C1-410C-953D-B77F6D94B61F}" type="slidenum">
              <a:rPr lang="it-IT"/>
              <a:t>‹N›</a:t>
            </a:fld>
            <a:endParaRPr lang="it-IT"/>
          </a:p>
        </p:txBody>
      </p:sp>
      <p:sp>
        <p:nvSpPr>
          <p:cNvPr id="6" name="CasellaDiTesto 5"/>
          <p:cNvSpPr txBox="1"/>
          <p:nvPr userDrawn="1"/>
        </p:nvSpPr>
        <p:spPr>
          <a:xfrm>
            <a:off x="47328" y="3212977"/>
            <a:ext cx="1344149" cy="21236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1100" dirty="0" smtClean="0"/>
              <a:t>1. Le proposte del Vescovo</a:t>
            </a:r>
          </a:p>
          <a:p>
            <a:pPr marL="0" lvl="0" indent="0">
              <a:buNone/>
            </a:pPr>
            <a:r>
              <a:rPr lang="it-IT" sz="1100" dirty="0" smtClean="0"/>
              <a:t>2. Ministeri? Nuovi principi ecclesiali</a:t>
            </a:r>
          </a:p>
          <a:p>
            <a:pPr marL="0" lvl="0" indent="0">
              <a:buNone/>
            </a:pPr>
            <a:r>
              <a:rPr lang="it-IT" sz="1100" dirty="0" smtClean="0"/>
              <a:t>3. La competenza di vita dei ministeri</a:t>
            </a:r>
          </a:p>
          <a:p>
            <a:pPr marL="0" lvl="0" indent="0">
              <a:buNone/>
            </a:pPr>
            <a:r>
              <a:rPr lang="it-IT" sz="1100" dirty="0" smtClean="0"/>
              <a:t>4. La bisaccia del missionario </a:t>
            </a:r>
          </a:p>
          <a:p>
            <a:pPr marL="0" lvl="0" indent="0">
              <a:buNone/>
            </a:pPr>
            <a:r>
              <a:rPr lang="it-IT" sz="1100" dirty="0" smtClean="0"/>
              <a:t>5. Luoghi e modelli formativi</a:t>
            </a:r>
          </a:p>
          <a:p>
            <a:pPr marL="0" lvl="0" indent="0">
              <a:buNone/>
            </a:pPr>
            <a:r>
              <a:rPr lang="it-IT" sz="1100" dirty="0" smtClean="0"/>
              <a:t>6. La "comunità ministeriale"</a:t>
            </a:r>
            <a:endParaRPr lang="it-IT" sz="1100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534" y="123848"/>
            <a:ext cx="1239067" cy="141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5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6CA9E-4E5B-4846-8694-32235A9DE9E9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6033F-B401-4DB2-B2F4-F363BEBAC60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E8DCF-8673-4996-98EC-6093014BA42E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D236E-DB55-4C29-AAE4-7E5C46AB12A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80577-78A6-4880-B15C-CBBEC160531D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80684-004B-482C-A6C3-7A166EA9D53A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871531" y="3789040"/>
            <a:ext cx="5568619" cy="2160240"/>
          </a:xfrm>
        </p:spPr>
        <p:txBody>
          <a:bodyPr anchor="t"/>
          <a:lstStyle>
            <a:lvl1pPr algn="l">
              <a:defRPr sz="4000" b="1" cap="all">
                <a:solidFill>
                  <a:srgbClr val="FF0000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865031" y="813112"/>
            <a:ext cx="4086953" cy="1500187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Animazione </a:t>
            </a:r>
            <a:b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alla vita di carità </a:t>
            </a:r>
          </a:p>
          <a:p>
            <a:pPr lvl="0"/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nelle/delle comunità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967541" y="6346344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476C2-573C-4F47-8C84-62A280F82A83}" type="slidenum">
              <a:rPr lang="it-IT"/>
              <a:t>‹N›</a:t>
            </a:fld>
            <a:endParaRPr lang="it-IT"/>
          </a:p>
        </p:txBody>
      </p:sp>
      <p:pic>
        <p:nvPicPr>
          <p:cNvPr id="7" name="Picture 8" descr="titolo_urbaniana_i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/>
          <a:stretch>
            <a:fillRect/>
          </a:stretch>
        </p:blipFill>
        <p:spPr bwMode="auto">
          <a:xfrm>
            <a:off x="27914" y="15976"/>
            <a:ext cx="1488017" cy="685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sellaDiTesto 13"/>
          <p:cNvSpPr txBox="1"/>
          <p:nvPr userDrawn="1"/>
        </p:nvSpPr>
        <p:spPr>
          <a:xfrm>
            <a:off x="47328" y="3212977"/>
            <a:ext cx="1344149" cy="2800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1200" dirty="0" smtClean="0"/>
              <a:t>1. Le proposte del Vescovo</a:t>
            </a:r>
          </a:p>
          <a:p>
            <a:pPr marL="0" lvl="0" indent="0">
              <a:buNone/>
            </a:pPr>
            <a:r>
              <a:rPr lang="it-IT" sz="1200" dirty="0" smtClean="0"/>
              <a:t>2. Ministeri? Nuovi principi ecclesiali</a:t>
            </a:r>
          </a:p>
          <a:p>
            <a:pPr marL="0" lvl="0" indent="0">
              <a:buNone/>
            </a:pPr>
            <a:r>
              <a:rPr lang="it-IT" sz="1200" dirty="0" smtClean="0"/>
              <a:t>3. La competenza di vita dei ministeri</a:t>
            </a:r>
          </a:p>
          <a:p>
            <a:pPr marL="0" lvl="0" indent="0">
              <a:buNone/>
            </a:pPr>
            <a:r>
              <a:rPr lang="it-IT" sz="1200" dirty="0" smtClean="0"/>
              <a:t>4. La bisaccia del missionario </a:t>
            </a:r>
          </a:p>
          <a:p>
            <a:pPr marL="0" lvl="0" indent="0">
              <a:buNone/>
            </a:pPr>
            <a:r>
              <a:rPr lang="it-IT" sz="1200" dirty="0" smtClean="0"/>
              <a:t>5. Luoghi e modelli formativi</a:t>
            </a:r>
          </a:p>
          <a:p>
            <a:pPr marL="0" lvl="0" indent="0">
              <a:buNone/>
            </a:pPr>
            <a:r>
              <a:rPr lang="it-IT" sz="1200" dirty="0" smtClean="0"/>
              <a:t>6. La "comunità ministeriale"</a:t>
            </a:r>
          </a:p>
          <a:p>
            <a:r>
              <a:rPr lang="it-IT" sz="800" dirty="0"/>
              <a:t>	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364" y="1101716"/>
            <a:ext cx="4104456" cy="468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9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78517" y="0"/>
            <a:ext cx="990388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83267" y="1628776"/>
            <a:ext cx="999913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0"/>
            <a:r>
              <a:rPr lang="it-IT" dirty="0"/>
              <a:t>Quinto livello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83267" y="6245225"/>
            <a:ext cx="7200900" cy="476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/>
              <a:t>www.lucianomeddi.eu</a:t>
            </a:r>
            <a:endParaRPr lang="it-IT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35634" y="6245225"/>
            <a:ext cx="1646767" cy="476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D7DE19-6792-44C8-A36C-A67019952939}" type="slidenum">
              <a:rPr lang="it-IT"/>
              <a:t>‹N›</a:t>
            </a:fld>
            <a:endParaRPr lang="it-IT"/>
          </a:p>
        </p:txBody>
      </p:sp>
      <p:pic>
        <p:nvPicPr>
          <p:cNvPr id="2055" name="Picture 8" descr="titolo_urbaniana_it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/>
          <a:stretch>
            <a:fillRect/>
          </a:stretch>
        </p:blipFill>
        <p:spPr bwMode="auto">
          <a:xfrm>
            <a:off x="7692" y="1"/>
            <a:ext cx="1488017" cy="685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tito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07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7CF13D-2971-4B73-887E-1473D5152038}" type="slidenum">
              <a:rPr lang="it-IT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7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EA07A1-97AF-4C7D-B29A-6DB0DD6F593E}" type="slidenum">
              <a:rPr lang="it-IT" b="0" smtClean="0"/>
              <a:t>1</a:t>
            </a:fld>
            <a:endParaRPr lang="it-IT" b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23592" y="1196752"/>
            <a:ext cx="3536265" cy="4896544"/>
          </a:xfrm>
          <a:noFill/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it-IT" sz="3600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ministerialità nella chiesa di </a:t>
            </a:r>
            <a:r>
              <a:rPr lang="it-IT" sz="36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Melfi-Rapolla-Venosa</a:t>
            </a:r>
            <a:r>
              <a:rPr lang="it-IT" sz="3600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Prospettive future </a:t>
            </a:r>
            <a:r>
              <a:rPr lang="it-IT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800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4800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di don Luciano MEDDI </a:t>
            </a:r>
            <a:r>
              <a:rPr lang="it-IT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convegno diocesano. Melfi 21 giugno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94" name="Segnaposto data 2"/>
          <p:cNvSpPr>
            <a:spLocks noGrp="1"/>
          </p:cNvSpPr>
          <p:nvPr>
            <p:ph type="dt" sz="quarter" idx="10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/>
              <a:t>www.lucianomeddi.eu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89922"/>
            <a:ext cx="5734836" cy="65465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1. Le proposte </a:t>
            </a:r>
            <a:br>
              <a:rPr lang="it-IT" dirty="0" smtClean="0"/>
            </a:br>
            <a:r>
              <a:rPr lang="it-IT" dirty="0" smtClean="0"/>
              <a:t>del Vescovo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Dalla </a:t>
            </a:r>
            <a:r>
              <a:rPr lang="it-IT" dirty="0"/>
              <a:t>logica amministrativa </a:t>
            </a:r>
            <a:endParaRPr lang="it-IT" dirty="0" smtClean="0"/>
          </a:p>
          <a:p>
            <a:r>
              <a:rPr lang="it-IT" dirty="0" smtClean="0"/>
              <a:t>A </a:t>
            </a:r>
            <a:r>
              <a:rPr lang="it-IT" dirty="0"/>
              <a:t>quella di animazione </a:t>
            </a:r>
            <a:endParaRPr lang="it-IT" dirty="0" smtClean="0"/>
          </a:p>
          <a:p>
            <a:pPr lvl="1"/>
            <a:r>
              <a:rPr lang="it-IT" dirty="0" smtClean="0"/>
              <a:t>Per animare la comunità e renderla adulta nella fede</a:t>
            </a:r>
          </a:p>
          <a:p>
            <a:pPr lvl="1"/>
            <a:r>
              <a:rPr lang="it-IT" dirty="0" smtClean="0"/>
              <a:t>Sono necessari molti servizi e responsabili</a:t>
            </a:r>
          </a:p>
          <a:p>
            <a:r>
              <a:rPr lang="it-IT" dirty="0" smtClean="0"/>
              <a:t>E </a:t>
            </a:r>
            <a:r>
              <a:rPr lang="it-IT" dirty="0"/>
              <a:t>responsabilità della evangelizzazione</a:t>
            </a:r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1. Le proposte </a:t>
            </a:r>
            <a:br>
              <a:rPr lang="it-IT" dirty="0" smtClean="0"/>
            </a:br>
            <a:r>
              <a:rPr lang="it-IT" dirty="0" smtClean="0"/>
              <a:t>del Vescovo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Dalla </a:t>
            </a:r>
            <a:r>
              <a:rPr lang="it-IT" dirty="0"/>
              <a:t>logica amministrativa </a:t>
            </a:r>
            <a:endParaRPr lang="it-IT" dirty="0" smtClean="0"/>
          </a:p>
          <a:p>
            <a:r>
              <a:rPr lang="it-IT" dirty="0" smtClean="0"/>
              <a:t>A </a:t>
            </a:r>
            <a:r>
              <a:rPr lang="it-IT" dirty="0"/>
              <a:t>quella di animazione </a:t>
            </a:r>
            <a:endParaRPr lang="it-IT" dirty="0" smtClean="0"/>
          </a:p>
          <a:p>
            <a:r>
              <a:rPr lang="it-IT" dirty="0" smtClean="0"/>
              <a:t>E </a:t>
            </a:r>
            <a:r>
              <a:rPr lang="it-IT" dirty="0"/>
              <a:t>responsabilità della </a:t>
            </a:r>
            <a:r>
              <a:rPr lang="it-IT" dirty="0" smtClean="0"/>
              <a:t>evangelizzazione</a:t>
            </a:r>
          </a:p>
          <a:p>
            <a:pPr lvl="1"/>
            <a:r>
              <a:rPr lang="it-IT" dirty="0" smtClean="0"/>
              <a:t>Evangelizzare è: umanizzare, annunciare il progetto di Gesù, proporre la fede in Lui, invitare a collaborare nella chiesa</a:t>
            </a:r>
          </a:p>
          <a:p>
            <a:pPr lvl="1"/>
            <a:r>
              <a:rPr lang="it-IT" dirty="0" smtClean="0"/>
              <a:t>È una «missione» che ha bisogno di specifiche </a:t>
            </a:r>
            <a:r>
              <a:rPr lang="it-IT" i="1" dirty="0" smtClean="0"/>
              <a:t>ministerialità, con carismi e competenze specifiche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11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865031" y="2924944"/>
            <a:ext cx="5568619" cy="216024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2. Ministeri</a:t>
            </a:r>
            <a:r>
              <a:rPr lang="it-IT" sz="3200" dirty="0"/>
              <a:t>, operatori, collaboratori? Nuovi principi ecclesiali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La ministerialità nella chiesa di Melfi-Rapolla-Venosa. Prospettive future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4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2. Ministeri, operatori, collaboratori? </a:t>
            </a:r>
            <a:br>
              <a:rPr lang="it-IT" dirty="0" smtClean="0"/>
            </a:br>
            <a:r>
              <a:rPr lang="it-IT" dirty="0" smtClean="0"/>
              <a:t>Nuovi </a:t>
            </a:r>
            <a:r>
              <a:rPr lang="it-IT" dirty="0"/>
              <a:t>principi ecclesiali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termine «ministero» viene ancora riservato al </a:t>
            </a:r>
            <a:r>
              <a:rPr lang="it-IT" i="1" dirty="0" smtClean="0"/>
              <a:t>ministero ordinato</a:t>
            </a:r>
            <a:endParaRPr lang="it-IT" dirty="0" smtClean="0"/>
          </a:p>
          <a:p>
            <a:r>
              <a:rPr lang="it-IT" dirty="0" smtClean="0"/>
              <a:t>Ma si può usare nel senso di </a:t>
            </a:r>
            <a:r>
              <a:rPr lang="it-IT" i="1" dirty="0" smtClean="0"/>
              <a:t>ministero di fatto</a:t>
            </a:r>
            <a:r>
              <a:rPr lang="it-IT" dirty="0" smtClean="0"/>
              <a:t>, persona incaricata dal Vescovo o dal Parroco per</a:t>
            </a:r>
          </a:p>
          <a:p>
            <a:pPr lvl="1"/>
            <a:r>
              <a:rPr lang="it-IT" dirty="0" smtClean="0"/>
              <a:t>Un compito pastorale</a:t>
            </a:r>
          </a:p>
          <a:p>
            <a:pPr lvl="1"/>
            <a:r>
              <a:rPr lang="it-IT" dirty="0" smtClean="0"/>
              <a:t>Un ufficio </a:t>
            </a:r>
          </a:p>
          <a:p>
            <a:pPr lvl="1"/>
            <a:r>
              <a:rPr lang="it-IT" dirty="0" smtClean="0"/>
              <a:t>Un incarico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57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2. Ministeri, operatori, collaboratori? </a:t>
            </a:r>
            <a:br>
              <a:rPr lang="it-IT" dirty="0" smtClean="0"/>
            </a:br>
            <a:r>
              <a:rPr lang="it-IT" dirty="0" smtClean="0"/>
              <a:t>Nuovi </a:t>
            </a:r>
            <a:r>
              <a:rPr lang="it-IT" dirty="0"/>
              <a:t>principi ecclesiali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L’ampliamento della «ministerialità» è stata richiesta dal Vaticano II</a:t>
            </a:r>
          </a:p>
          <a:p>
            <a:pPr lvl="1"/>
            <a:r>
              <a:rPr lang="it-IT" dirty="0" smtClean="0"/>
              <a:t>Dalla teologia del battesimo per la </a:t>
            </a:r>
            <a:r>
              <a:rPr lang="it-IT" i="1" dirty="0" smtClean="0"/>
              <a:t>condivisione missionaria</a:t>
            </a:r>
            <a:r>
              <a:rPr lang="it-IT" dirty="0" smtClean="0"/>
              <a:t> (chiamati alla </a:t>
            </a:r>
            <a:r>
              <a:rPr lang="it-IT" dirty="0" smtClean="0"/>
              <a:t>missione)</a:t>
            </a:r>
            <a:endParaRPr lang="it-IT" dirty="0" smtClean="0"/>
          </a:p>
          <a:p>
            <a:pPr lvl="1"/>
            <a:r>
              <a:rPr lang="it-IT" dirty="0" smtClean="0"/>
              <a:t>L’interesse della chiesa per la umanizzazione e trasformazione della storia (visione piena di salvezza)</a:t>
            </a:r>
          </a:p>
          <a:p>
            <a:pPr lvl="1"/>
            <a:r>
              <a:rPr lang="it-IT" dirty="0" smtClean="0"/>
              <a:t>Per le trasformazioni in atto delle «vocazioni» nella chiesa (dimensioni carismatiche)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8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2. Ministeri, operatori, collaboratori? </a:t>
            </a:r>
            <a:br>
              <a:rPr lang="it-IT" dirty="0" smtClean="0"/>
            </a:br>
            <a:r>
              <a:rPr lang="it-IT" dirty="0" smtClean="0"/>
              <a:t>Nuovi </a:t>
            </a:r>
            <a:r>
              <a:rPr lang="it-IT" dirty="0"/>
              <a:t>principi ecclesiali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ministerialità appartiene alla Chiesa che la «riconosce» secondo la sua autorealizzazione e servizio al Regno di Dio, nei contesti e situazioni differenti</a:t>
            </a:r>
          </a:p>
          <a:p>
            <a:r>
              <a:rPr lang="it-IT" dirty="0" smtClean="0"/>
              <a:t>Oggi abbiamo bisogno di ministerialità a servizio della testimonianza o servizio al mondo</a:t>
            </a:r>
          </a:p>
          <a:p>
            <a:r>
              <a:rPr lang="it-IT" dirty="0" smtClean="0"/>
              <a:t>Accanto al principio Liturgico possiamo\dobbiamo riconoscere il principio messianico</a:t>
            </a:r>
          </a:p>
          <a:p>
            <a:pPr lvl="1"/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09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2. Ministeri, operatori, collaboratori? </a:t>
            </a:r>
            <a:br>
              <a:rPr lang="it-IT" dirty="0" smtClean="0"/>
            </a:br>
            <a:r>
              <a:rPr lang="it-IT" dirty="0" smtClean="0"/>
              <a:t>Nuovi </a:t>
            </a:r>
            <a:r>
              <a:rPr lang="it-IT" dirty="0"/>
              <a:t>principi ecclesiali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Possiamo quindi giustamente parlare di diversi gradi di «responsabilità della missione» da parte dei battezzati nell’</a:t>
            </a:r>
            <a:r>
              <a:rPr lang="it-IT" i="1" dirty="0" smtClean="0"/>
              <a:t>esercizio della missione</a:t>
            </a:r>
            <a:endParaRPr lang="it-IT" dirty="0" smtClean="0"/>
          </a:p>
          <a:p>
            <a:pPr lvl="1"/>
            <a:r>
              <a:rPr lang="it-IT" dirty="0" smtClean="0"/>
              <a:t>Testimonianza</a:t>
            </a:r>
          </a:p>
          <a:p>
            <a:pPr lvl="1"/>
            <a:r>
              <a:rPr lang="it-IT" dirty="0" smtClean="0"/>
              <a:t>Collaborazione</a:t>
            </a:r>
          </a:p>
          <a:p>
            <a:pPr lvl="1"/>
            <a:r>
              <a:rPr lang="it-IT" dirty="0" smtClean="0"/>
              <a:t>Partecipazione </a:t>
            </a:r>
          </a:p>
          <a:p>
            <a:pPr lvl="1"/>
            <a:r>
              <a:rPr lang="it-IT" dirty="0" smtClean="0"/>
              <a:t>Corresponsabilità </a:t>
            </a:r>
          </a:p>
          <a:p>
            <a:pPr lvl="1"/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59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0904" y="3789040"/>
            <a:ext cx="5568619" cy="2160240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3. </a:t>
            </a:r>
            <a:r>
              <a:rPr lang="it-IT" dirty="0"/>
              <a:t>La competenza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di </a:t>
            </a:r>
            <a:r>
              <a:rPr lang="it-IT" dirty="0"/>
              <a:t>vita dei ministeri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La ministerialità nella chiesa di Melfi-Rapolla-Venosa. Prospettive future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3. </a:t>
            </a:r>
            <a:r>
              <a:rPr lang="it-IT" dirty="0"/>
              <a:t>La competenza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di </a:t>
            </a:r>
            <a:r>
              <a:rPr lang="it-IT" dirty="0"/>
              <a:t>vita dei </a:t>
            </a:r>
            <a:r>
              <a:rPr lang="it-IT" dirty="0" smtClean="0"/>
              <a:t>ministeri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Chiunque è riconosciuto idoneo al servizio (ministerialità) ecclesiale è chiamato a sviluppare una identità ministeriale</a:t>
            </a:r>
          </a:p>
          <a:p>
            <a:pPr lvl="1"/>
            <a:r>
              <a:rPr lang="it-IT" dirty="0" smtClean="0"/>
              <a:t>Chiarire la propria biografia di fede</a:t>
            </a:r>
          </a:p>
          <a:p>
            <a:pPr lvl="1"/>
            <a:r>
              <a:rPr lang="it-IT" dirty="0" smtClean="0"/>
              <a:t>Chiarire le motivazioni del servizio</a:t>
            </a:r>
          </a:p>
          <a:p>
            <a:pPr lvl="1"/>
            <a:r>
              <a:rPr lang="it-IT" dirty="0" smtClean="0"/>
              <a:t>Sviluppare una appartenenza di «comunione»</a:t>
            </a:r>
          </a:p>
          <a:p>
            <a:pPr lvl="1"/>
            <a:r>
              <a:rPr lang="it-IT" dirty="0" smtClean="0"/>
              <a:t>Di spiritualità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18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3. </a:t>
            </a:r>
            <a:r>
              <a:rPr lang="it-IT" dirty="0"/>
              <a:t>La competenza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di </a:t>
            </a:r>
            <a:r>
              <a:rPr lang="it-IT" dirty="0"/>
              <a:t>vita dei </a:t>
            </a:r>
            <a:r>
              <a:rPr lang="it-IT" dirty="0" smtClean="0"/>
              <a:t>ministeri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Chiarire la propria biografia di fede</a:t>
            </a:r>
          </a:p>
          <a:p>
            <a:pPr lvl="1"/>
            <a:r>
              <a:rPr lang="it-IT" sz="2800" dirty="0" smtClean="0"/>
              <a:t>troppo spesso</a:t>
            </a:r>
            <a:r>
              <a:rPr lang="it-IT" dirty="0" smtClean="0"/>
              <a:t> si rimane in forme di religione popolare</a:t>
            </a:r>
          </a:p>
          <a:p>
            <a:pPr lvl="1"/>
            <a:r>
              <a:rPr lang="it-IT" b="1" dirty="0" smtClean="0"/>
              <a:t>fede separata dalla vita quotidiana</a:t>
            </a:r>
            <a:endParaRPr lang="it-IT" dirty="0" smtClean="0"/>
          </a:p>
          <a:p>
            <a:pPr lvl="1"/>
            <a:r>
              <a:rPr lang="it-IT" dirty="0" smtClean="0"/>
              <a:t>centrata sul bisogno di Dio più che sulla conversione e sequela</a:t>
            </a:r>
          </a:p>
          <a:p>
            <a:pPr lvl="1"/>
            <a:r>
              <a:rPr lang="it-IT" dirty="0" smtClean="0"/>
              <a:t>Non si nasce credenti, ma non sideve rimanere solo religiosi</a:t>
            </a:r>
          </a:p>
          <a:p>
            <a:pPr lvl="1"/>
            <a:r>
              <a:rPr lang="it-IT" dirty="0" smtClean="0"/>
              <a:t>“chiarire” significa liberarsi dalle forme imperfette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</a:t>
            </a:r>
            <a:r>
              <a:rPr lang="it-IT" dirty="0" smtClean="0"/>
              <a:t>ntroduzione 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i="1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Evangelii</a:t>
            </a:r>
            <a:r>
              <a:rPr lang="it-IT" sz="2000" i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it-IT" sz="2000" i="1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gaudium</a:t>
            </a:r>
            <a:r>
              <a:rPr lang="it-IT" sz="2000" i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 24: Prendere </a:t>
            </a:r>
            <a:r>
              <a:rPr lang="it-IT" sz="2000" i="1" dirty="0">
                <a:solidFill>
                  <a:srgbClr val="000000"/>
                </a:solidFill>
                <a:latin typeface="Tahoma" panose="020B0604030504040204" pitchFamily="34" charset="0"/>
              </a:rPr>
              <a:t>l’iniziativa, coinvolgersi, accompagnare, fruttificare e </a:t>
            </a:r>
            <a:r>
              <a:rPr lang="it-IT" sz="2000" i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festeggiare</a:t>
            </a:r>
            <a:br>
              <a:rPr lang="it-IT" sz="2000" i="1" dirty="0" smtClean="0">
                <a:solidFill>
                  <a:srgbClr val="000000"/>
                </a:solidFill>
                <a:latin typeface="Tahoma" panose="020B0604030504040204" pitchFamily="34" charset="0"/>
              </a:rPr>
            </a:br>
            <a:endParaRPr lang="it-IT" sz="20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lvl="1"/>
            <a:r>
              <a:rPr lang="it-IT" sz="2000" dirty="0" smtClean="0">
                <a:solidFill>
                  <a:srgbClr val="000000"/>
                </a:solidFill>
                <a:latin typeface="Tahoma" panose="020B0604030504040204" pitchFamily="34" charset="0"/>
              </a:rPr>
              <a:t>La </a:t>
            </a:r>
            <a:r>
              <a:rPr lang="it-IT" sz="2000" dirty="0">
                <a:solidFill>
                  <a:srgbClr val="000000"/>
                </a:solidFill>
                <a:latin typeface="Tahoma" panose="020B0604030504040204" pitchFamily="34" charset="0"/>
              </a:rPr>
              <a:t>Chiesa “in uscita” è la comunità di discepoli missionari che prendono l’iniziativa, che si coinvolgono, che accompagnano, che fruttificano e festeggiano. “</a:t>
            </a:r>
            <a:r>
              <a:rPr lang="it-IT" sz="2000" i="1" dirty="0" err="1">
                <a:solidFill>
                  <a:srgbClr val="000000"/>
                </a:solidFill>
                <a:latin typeface="Tahoma" panose="020B0604030504040204" pitchFamily="34" charset="0"/>
              </a:rPr>
              <a:t>Primerear</a:t>
            </a:r>
            <a:r>
              <a:rPr lang="it-IT" sz="2000" dirty="0">
                <a:solidFill>
                  <a:srgbClr val="000000"/>
                </a:solidFill>
                <a:latin typeface="Tahoma" panose="020B0604030504040204" pitchFamily="34" charset="0"/>
              </a:rPr>
              <a:t> – prendere l’iniziativa”: vogliate scusarmi per questo neologismo. La comunità evangelizzatrice sperimenta che il Signore ha preso l’iniziativa, l’ha preceduta nell’amore (</a:t>
            </a:r>
            <a:r>
              <a:rPr lang="it-IT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cfr</a:t>
            </a:r>
            <a:r>
              <a:rPr lang="it-IT" sz="2000" dirty="0">
                <a:solidFill>
                  <a:srgbClr val="000000"/>
                </a:solidFill>
                <a:latin typeface="Tahoma" panose="020B0604030504040204" pitchFamily="34" charset="0"/>
              </a:rPr>
              <a:t> </a:t>
            </a:r>
            <a:r>
              <a:rPr lang="it-IT" sz="2000" i="1" dirty="0">
                <a:solidFill>
                  <a:srgbClr val="000000"/>
                </a:solidFill>
                <a:latin typeface="Tahoma" panose="020B0604030504040204" pitchFamily="34" charset="0"/>
              </a:rPr>
              <a:t>1 </a:t>
            </a:r>
            <a:r>
              <a:rPr lang="it-IT" sz="2000" i="1" dirty="0" err="1">
                <a:solidFill>
                  <a:srgbClr val="000000"/>
                </a:solidFill>
                <a:latin typeface="Tahoma" panose="020B0604030504040204" pitchFamily="34" charset="0"/>
              </a:rPr>
              <a:t>Gv</a:t>
            </a:r>
            <a:r>
              <a:rPr lang="it-IT" sz="2000" dirty="0">
                <a:solidFill>
                  <a:srgbClr val="000000"/>
                </a:solidFill>
                <a:latin typeface="Tahoma" panose="020B0604030504040204" pitchFamily="34" charset="0"/>
              </a:rPr>
              <a:t> 4,10), e per questo essa sa fare il primo passo, sa prendere l’iniziativa senza paura, andare incontro, cercare i lontani e arrivare agli incroci delle strade per invitare gli esclusi. Vive un desiderio inesauribile di offrire misericordia, frutto dell’aver sperimentato l’infinita misericordia del Padre e la sua forza diffusiva. Osiamo un po’ di più di prendere l’iniziativa</a:t>
            </a:r>
            <a:r>
              <a:rPr lang="it-IT" sz="2000" dirty="0" smtClean="0">
                <a:solidFill>
                  <a:srgbClr val="000000"/>
                </a:solidFill>
                <a:latin typeface="Tahoma" panose="020B0604030504040204" pitchFamily="34" charset="0"/>
              </a:rPr>
              <a:t>!</a:t>
            </a:r>
            <a:endParaRPr lang="it-IT" sz="20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3. </a:t>
            </a:r>
            <a:r>
              <a:rPr lang="it-IT" dirty="0"/>
              <a:t>La competenza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di </a:t>
            </a:r>
            <a:r>
              <a:rPr lang="it-IT" dirty="0"/>
              <a:t>vita dei </a:t>
            </a:r>
            <a:r>
              <a:rPr lang="it-IT" dirty="0" smtClean="0"/>
              <a:t>ministeri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3655" dirty="0" smtClean="0">
                <a:sym typeface="+mn-ea"/>
              </a:rPr>
              <a:t>Chiarire le motivazioni del servizio</a:t>
            </a:r>
            <a:endParaRPr lang="it-IT" sz="3655" dirty="0" smtClean="0"/>
          </a:p>
          <a:p>
            <a:pPr lvl="1"/>
            <a:r>
              <a:rPr lang="it-IT" dirty="0"/>
              <a:t>nel servizio si possono nascondere motivazioni imperfette:</a:t>
            </a:r>
          </a:p>
          <a:p>
            <a:pPr lvl="1"/>
            <a:r>
              <a:rPr lang="it-IT" b="1" dirty="0"/>
              <a:t>bisogni sociali di ruolo, affermazione, identità, affermazione</a:t>
            </a:r>
            <a:endParaRPr lang="it-IT" dirty="0"/>
          </a:p>
          <a:p>
            <a:pPr lvl="1"/>
            <a:r>
              <a:rPr lang="it-IT" dirty="0"/>
              <a:t>bisogno di impegno e autorealizzazione</a:t>
            </a:r>
          </a:p>
          <a:p>
            <a:pPr lvl="1"/>
            <a:r>
              <a:rPr lang="it-IT" dirty="0"/>
              <a:t>Il servizio nasce con motivazione egocentrate, “chiarire” significa scoprire e liberarsi delle imperfezioni e interessi umani</a:t>
            </a:r>
          </a:p>
          <a:p>
            <a:pPr lvl="2"/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3. </a:t>
            </a:r>
            <a:r>
              <a:rPr lang="it-IT" dirty="0"/>
              <a:t>La competenza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di </a:t>
            </a:r>
            <a:r>
              <a:rPr lang="it-IT" dirty="0"/>
              <a:t>vita dei </a:t>
            </a:r>
            <a:r>
              <a:rPr lang="it-IT" dirty="0" smtClean="0"/>
              <a:t>ministeri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>
          <a:xfrm>
            <a:off x="1775520" y="1718946"/>
            <a:ext cx="9806880" cy="4525963"/>
          </a:xfrm>
        </p:spPr>
        <p:txBody>
          <a:bodyPr/>
          <a:lstStyle/>
          <a:p>
            <a:pPr lvl="0"/>
            <a:r>
              <a:rPr lang="it-IT" sz="2400" dirty="0" smtClean="0">
                <a:sym typeface="+mn-ea"/>
              </a:rPr>
              <a:t>Sviluppare una appartenenza di «comunione»</a:t>
            </a:r>
          </a:p>
          <a:p>
            <a:pPr lvl="1"/>
            <a:r>
              <a:rPr lang="it-IT" sz="2000" dirty="0" smtClean="0">
                <a:sym typeface="+mn-ea"/>
              </a:rPr>
              <a:t>la vera appartenenza si manifesta nel “noi” di comunità</a:t>
            </a:r>
          </a:p>
          <a:p>
            <a:pPr lvl="1"/>
            <a:r>
              <a:rPr lang="it-IT" sz="2000" dirty="0" smtClean="0">
                <a:sym typeface="+mn-ea"/>
              </a:rPr>
              <a:t>nella parftecipazione e condivisione al progetto pastorale del “noi” comunitario</a:t>
            </a:r>
          </a:p>
          <a:p>
            <a:pPr lvl="1"/>
            <a:r>
              <a:rPr lang="it-IT" sz="2000" dirty="0" smtClean="0">
                <a:sym typeface="+mn-ea"/>
              </a:rPr>
              <a:t>si manifesta come partecipazione e corresponsabilità, sinodalità e sussidiarietà</a:t>
            </a:r>
          </a:p>
          <a:p>
            <a:pPr lvl="0"/>
            <a:r>
              <a:rPr lang="it-IT" sz="2800" dirty="0" smtClean="0">
                <a:sym typeface="+mn-ea"/>
              </a:rPr>
              <a:t>attenzione perchè spesso il “noi” </a:t>
            </a:r>
          </a:p>
          <a:p>
            <a:pPr lvl="1"/>
            <a:r>
              <a:rPr lang="it-IT" sz="2400" dirty="0" smtClean="0">
                <a:sym typeface="+mn-ea"/>
              </a:rPr>
              <a:t>è una forma proiettiva dell'Io </a:t>
            </a:r>
          </a:p>
          <a:p>
            <a:pPr lvl="1"/>
            <a:r>
              <a:rPr lang="it-IT" sz="2400" dirty="0" smtClean="0">
                <a:sym typeface="+mn-ea"/>
              </a:rPr>
              <a:t>anche di “comunità di appartenenza differenti” </a:t>
            </a:r>
          </a:p>
          <a:p>
            <a:pPr lvl="1"/>
            <a:r>
              <a:rPr lang="it-IT" sz="2400" dirty="0" smtClean="0">
                <a:sym typeface="+mn-ea"/>
              </a:rPr>
              <a:t>che si purifica prendendo le giuste distanze dall'interventismo interventismo</a:t>
            </a:r>
            <a:endParaRPr lang="it-IT" sz="1600" dirty="0"/>
          </a:p>
          <a:p>
            <a:pPr lvl="0"/>
            <a:endParaRPr lang="it-IT" sz="1600" dirty="0"/>
          </a:p>
          <a:p>
            <a:pPr lvl="2"/>
            <a:endParaRPr lang="it-IT" sz="1600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3. </a:t>
            </a:r>
            <a:r>
              <a:rPr lang="it-IT" dirty="0"/>
              <a:t>La competenza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di </a:t>
            </a:r>
            <a:r>
              <a:rPr lang="it-IT" dirty="0"/>
              <a:t>vita dei </a:t>
            </a:r>
            <a:r>
              <a:rPr lang="it-IT" dirty="0" smtClean="0"/>
              <a:t>ministeri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>
          <a:xfrm>
            <a:off x="1775520" y="1718946"/>
            <a:ext cx="9806880" cy="4525963"/>
          </a:xfrm>
        </p:spPr>
        <p:txBody>
          <a:bodyPr/>
          <a:lstStyle/>
          <a:p>
            <a:pPr lvl="0"/>
            <a:r>
              <a:rPr lang="it-IT" sz="2800" dirty="0" smtClean="0">
                <a:sym typeface="+mn-ea"/>
              </a:rPr>
              <a:t>Competenza di spiritualità diocesana</a:t>
            </a:r>
          </a:p>
          <a:p>
            <a:pPr lvl="1"/>
            <a:r>
              <a:rPr lang="it-IT" sz="2450" dirty="0" smtClean="0">
                <a:sym typeface="+mn-ea"/>
              </a:rPr>
              <a:t>spiritualità significa “mistica” ovvero continua osservazione di se stessi</a:t>
            </a:r>
          </a:p>
          <a:p>
            <a:pPr lvl="1"/>
            <a:r>
              <a:rPr lang="it-IT" sz="2450" dirty="0" smtClean="0">
                <a:sym typeface="+mn-ea"/>
              </a:rPr>
              <a:t>diocesana significa che lo “specchio” di analisi, i valori di riferimento sono</a:t>
            </a:r>
          </a:p>
          <a:p>
            <a:pPr lvl="2"/>
            <a:r>
              <a:rPr lang="it-IT" sz="2100" dirty="0" smtClean="0">
                <a:sym typeface="+mn-ea"/>
              </a:rPr>
              <a:t>la spitirualità del Gesù storico (discorso della montagna)</a:t>
            </a:r>
          </a:p>
          <a:p>
            <a:pPr lvl="2"/>
            <a:r>
              <a:rPr lang="it-IT" sz="2100" dirty="0" smtClean="0">
                <a:sym typeface="+mn-ea"/>
              </a:rPr>
              <a:t>il territorio come luogo teologico, soggetto attivo e non come terreno di conquista</a:t>
            </a:r>
          </a:p>
          <a:p>
            <a:pPr lvl="1"/>
            <a:r>
              <a:rPr lang="it-IT" sz="2450" dirty="0" smtClean="0">
                <a:sym typeface="+mn-ea"/>
              </a:rPr>
              <a:t>ci possono essere molti “Fonti Battesimali” (parrocchie, preti, comunità, esperienze personali...) ma una unica Eucaristia </a:t>
            </a:r>
            <a:r>
              <a:rPr lang="it-IT" sz="2450" i="1" dirty="0" smtClean="0">
                <a:sym typeface="+mn-ea"/>
              </a:rPr>
              <a:t>attraverso </a:t>
            </a:r>
            <a:r>
              <a:rPr lang="it-IT" sz="2450" dirty="0" smtClean="0">
                <a:sym typeface="+mn-ea"/>
              </a:rPr>
              <a:t>l'unico percorso Crismale</a:t>
            </a:r>
            <a:endParaRPr lang="it-IT" sz="1350" dirty="0"/>
          </a:p>
          <a:p>
            <a:pPr lvl="0"/>
            <a:endParaRPr lang="it-IT" sz="1800" dirty="0"/>
          </a:p>
          <a:p>
            <a:pPr lvl="2"/>
            <a:endParaRPr lang="it-IT" sz="1800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0904" y="3789040"/>
            <a:ext cx="5568619" cy="2160240"/>
          </a:xfrm>
        </p:spPr>
        <p:txBody>
          <a:bodyPr>
            <a:normAutofit fontScale="90000"/>
          </a:bodyPr>
          <a:lstStyle/>
          <a:p>
            <a:pPr lvl="0"/>
            <a:r>
              <a:rPr lang="it-IT" dirty="0" smtClean="0"/>
              <a:t>4. </a:t>
            </a:r>
            <a:r>
              <a:rPr lang="it-IT" dirty="0"/>
              <a:t>La bisaccia del missionario o delle competenze pastorali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La ministerialità nella chiesa di Melfi-Rapolla-Venosa. Prospettive future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4. </a:t>
            </a:r>
            <a:r>
              <a:rPr lang="it-IT" dirty="0"/>
              <a:t>La bisaccia del missionario o delle competenze </a:t>
            </a:r>
            <a:r>
              <a:rPr lang="it-IT" dirty="0" smtClean="0"/>
              <a:t>pastorali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Chiunque accetta di partecipare alla ministerialità ecclesiale accetta di realizzare una progressiva formazione delle competenze (capacità) relative a:</a:t>
            </a:r>
          </a:p>
          <a:p>
            <a:pPr lvl="1"/>
            <a:r>
              <a:rPr lang="it-IT" dirty="0" smtClean="0"/>
              <a:t>La capacità di relazione e comunicazione</a:t>
            </a:r>
          </a:p>
          <a:p>
            <a:pPr lvl="1"/>
            <a:r>
              <a:rPr lang="it-IT" dirty="0" smtClean="0"/>
              <a:t>Di lavoro «cooperativo»</a:t>
            </a:r>
          </a:p>
          <a:p>
            <a:pPr lvl="1"/>
            <a:r>
              <a:rPr lang="it-IT" dirty="0" smtClean="0"/>
              <a:t>Di specifica progettazione</a:t>
            </a:r>
          </a:p>
          <a:p>
            <a:pPr lvl="1"/>
            <a:r>
              <a:rPr lang="it-IT" dirty="0" smtClean="0"/>
              <a:t>Di accompagnamento e sostegno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4. </a:t>
            </a:r>
            <a:r>
              <a:rPr lang="it-IT" dirty="0"/>
              <a:t>La bisaccia del missionario o delle competenze </a:t>
            </a:r>
            <a:r>
              <a:rPr lang="it-IT" dirty="0" smtClean="0"/>
              <a:t>pastorali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capacità di comunicazione e relazione</a:t>
            </a:r>
          </a:p>
          <a:p>
            <a:pPr lvl="1"/>
            <a:r>
              <a:rPr lang="it-IT" dirty="0"/>
              <a:t>comunicare significa trasmettere un messaggio attraverso la adeguata scelta culturale (codici, canali, significati condivisi, linguaggi)</a:t>
            </a:r>
          </a:p>
          <a:p>
            <a:pPr lvl="1"/>
            <a:r>
              <a:rPr lang="it-IT" dirty="0"/>
              <a:t>oggi prevale la comunicazione “narrativa”: attenzione che il messaggio non è il racconto! </a:t>
            </a:r>
          </a:p>
          <a:p>
            <a:pPr lvl="1"/>
            <a:r>
              <a:rPr lang="it-IT" dirty="0"/>
              <a:t>sembra perdere </a:t>
            </a:r>
            <a:r>
              <a:rPr lang="it-IT" dirty="0" smtClean="0"/>
              <a:t>di significato</a:t>
            </a:r>
            <a:r>
              <a:rPr lang="it-IT" dirty="0" smtClean="0"/>
              <a:t> </a:t>
            </a:r>
            <a:r>
              <a:rPr lang="it-IT" dirty="0"/>
              <a:t>il racconto redentivo a vantaggio del racconto messianico e racconto mistico-spirituale</a:t>
            </a:r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4. </a:t>
            </a:r>
            <a:r>
              <a:rPr lang="it-IT" dirty="0"/>
              <a:t>La bisaccia del missionario o delle competenze </a:t>
            </a:r>
            <a:r>
              <a:rPr lang="it-IT" dirty="0" smtClean="0"/>
              <a:t>pastorali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capacità di relazione e comunicazione</a:t>
            </a:r>
          </a:p>
          <a:p>
            <a:pPr lvl="1"/>
            <a:r>
              <a:rPr lang="it-IT" dirty="0"/>
              <a:t>entrare in relazione significa lo scambio vitale della esperienza</a:t>
            </a:r>
          </a:p>
          <a:p>
            <a:pPr lvl="1"/>
            <a:r>
              <a:rPr lang="it-IT" dirty="0"/>
              <a:t>signica la reciproca ospitalità (anche culturale e religiosa)</a:t>
            </a:r>
          </a:p>
          <a:p>
            <a:pPr lvl="1"/>
            <a:r>
              <a:rPr lang="it-IT" dirty="0"/>
              <a:t>significa costruzione di “meticciati” di vita</a:t>
            </a:r>
          </a:p>
          <a:p>
            <a:pPr lvl="1"/>
            <a:r>
              <a:rPr lang="it-IT" dirty="0"/>
              <a:t>significa ampliamenti di identità perchè la verità è sempre aperta</a:t>
            </a:r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4. </a:t>
            </a:r>
            <a:r>
              <a:rPr lang="it-IT" dirty="0"/>
              <a:t>La bisaccia del missionario o delle competenze </a:t>
            </a:r>
            <a:r>
              <a:rPr lang="it-IT" dirty="0" smtClean="0"/>
              <a:t>pastorali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>
          <a:xfrm>
            <a:off x="1775520" y="1718946"/>
            <a:ext cx="9806880" cy="4525963"/>
          </a:xfrm>
        </p:spPr>
        <p:txBody>
          <a:bodyPr/>
          <a:lstStyle/>
          <a:p>
            <a:pPr lvl="0"/>
            <a:r>
              <a:rPr lang="it-IT" dirty="0" smtClean="0">
                <a:sym typeface="+mn-ea"/>
              </a:rPr>
              <a:t>Di lavoro «cooperativo»</a:t>
            </a:r>
          </a:p>
          <a:p>
            <a:pPr lvl="1"/>
            <a:r>
              <a:rPr lang="it-IT" sz="2400" dirty="0" smtClean="0">
                <a:sym typeface="+mn-ea"/>
              </a:rPr>
              <a:t>cooperatività significa “convergenza” sul compito da sviluppare, senza lasciarsi guidare dai bisogni di autorealizzazione</a:t>
            </a:r>
          </a:p>
          <a:p>
            <a:pPr lvl="1"/>
            <a:r>
              <a:rPr lang="it-IT" sz="2400" dirty="0" smtClean="0">
                <a:sym typeface="+mn-ea"/>
              </a:rPr>
              <a:t>la cooperatività si nutre delle competenze di ciascuno</a:t>
            </a:r>
          </a:p>
          <a:p>
            <a:pPr lvl="1"/>
            <a:r>
              <a:rPr lang="it-IT" sz="2400" dirty="0" smtClean="0">
                <a:sym typeface="+mn-ea"/>
              </a:rPr>
              <a:t>la cooperatività ha bisogno della “decisività”, arte che unisce carisma e ministero (capacità e autorità), cioè autorevolezza. l'autorevolezza si imapara.</a:t>
            </a:r>
          </a:p>
          <a:p>
            <a:pPr lvl="1"/>
            <a:r>
              <a:rPr lang="it-IT" sz="2400" dirty="0" smtClean="0">
                <a:sym typeface="+mn-ea"/>
              </a:rPr>
              <a:t>il vescovo deciderà ciò che appartiene alla decisività ministeriale e dei laici</a:t>
            </a:r>
            <a:endParaRPr lang="it-IT" sz="2400" dirty="0" smtClean="0"/>
          </a:p>
          <a:p>
            <a:pPr lvl="1"/>
            <a:endParaRPr lang="it-IT" sz="2400" dirty="0" smtClean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4. </a:t>
            </a:r>
            <a:r>
              <a:rPr lang="it-IT" dirty="0"/>
              <a:t>La bisaccia del missionario o delle competenze </a:t>
            </a:r>
            <a:r>
              <a:rPr lang="it-IT" dirty="0" smtClean="0"/>
              <a:t>pastorali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3600" dirty="0" smtClean="0">
                <a:sym typeface="+mn-ea"/>
              </a:rPr>
              <a:t>Di specifica progettazione</a:t>
            </a:r>
          </a:p>
          <a:p>
            <a:pPr lvl="1"/>
            <a:r>
              <a:rPr lang="it-IT" sz="3200" dirty="0" smtClean="0">
                <a:sym typeface="+mn-ea"/>
              </a:rPr>
              <a:t>la pastorale è “arte ordinata”, non deriva dalla personale esperienza</a:t>
            </a:r>
          </a:p>
          <a:p>
            <a:pPr lvl="1"/>
            <a:r>
              <a:rPr lang="it-IT" sz="3200" dirty="0" smtClean="0">
                <a:sym typeface="+mn-ea"/>
              </a:rPr>
              <a:t>è lo studio “sperimentato” di ciò che permette la realizzazione della salvezza in un luogo e tempo</a:t>
            </a:r>
          </a:p>
          <a:p>
            <a:pPr lvl="1"/>
            <a:r>
              <a:rPr lang="it-IT" sz="3200" dirty="0" smtClean="0">
                <a:sym typeface="+mn-ea"/>
              </a:rPr>
              <a:t>sono necessarie: l'analisi degli “imperativi pastorali” e l'analisi delle risorse (anche extra-ecclesiali)</a:t>
            </a:r>
            <a:endParaRPr lang="it-IT" sz="3200" dirty="0" smtClean="0"/>
          </a:p>
          <a:p>
            <a:pPr lvl="1"/>
            <a:endParaRPr lang="it-IT" sz="3200" dirty="0"/>
          </a:p>
          <a:p>
            <a:pPr lvl="0"/>
            <a:endParaRPr lang="it-IT" dirty="0" smtClean="0"/>
          </a:p>
          <a:p>
            <a:pPr lvl="1"/>
            <a:endParaRPr lang="it-IT" dirty="0" smtClean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4. </a:t>
            </a:r>
            <a:r>
              <a:rPr lang="it-IT" dirty="0"/>
              <a:t>La bisaccia del missionario o delle competenze </a:t>
            </a:r>
            <a:r>
              <a:rPr lang="it-IT" dirty="0" smtClean="0"/>
              <a:t>pastorali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4170" dirty="0" smtClean="0">
                <a:sym typeface="+mn-ea"/>
              </a:rPr>
              <a:t>Di accompagnamento e sostegno</a:t>
            </a:r>
          </a:p>
          <a:p>
            <a:pPr lvl="1"/>
            <a:r>
              <a:rPr lang="it-IT" sz="3645" dirty="0" smtClean="0">
                <a:sym typeface="+mn-ea"/>
              </a:rPr>
              <a:t>la “cura pastorale” passa, oggi, nella libera decisione dei destinatari</a:t>
            </a:r>
          </a:p>
          <a:p>
            <a:pPr lvl="1"/>
            <a:r>
              <a:rPr lang="it-IT" sz="3645" dirty="0" smtClean="0">
                <a:sym typeface="+mn-ea"/>
              </a:rPr>
              <a:t>prima di portare “la salvezza” si dovrà entrare nella libertà dell'altro</a:t>
            </a:r>
          </a:p>
          <a:p>
            <a:pPr lvl="1"/>
            <a:r>
              <a:rPr lang="it-IT" sz="3645" dirty="0" smtClean="0">
                <a:sym typeface="+mn-ea"/>
              </a:rPr>
              <a:t>sostenendo e attendendo la sua crescita umana.</a:t>
            </a:r>
            <a:endParaRPr lang="it-IT" sz="3645" dirty="0" smtClean="0"/>
          </a:p>
          <a:p>
            <a:pPr lvl="1"/>
            <a:endParaRPr lang="it-IT" sz="3650" dirty="0"/>
          </a:p>
          <a:p>
            <a:pPr lvl="0"/>
            <a:endParaRPr lang="it-IT" sz="3655" dirty="0" smtClean="0"/>
          </a:p>
          <a:p>
            <a:pPr lvl="1"/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29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</a:t>
            </a:r>
            <a:r>
              <a:rPr lang="it-IT" dirty="0" smtClean="0"/>
              <a:t>ntroduzione 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Il rinnovato compito missionario della chiesa come comunità di credenti che si mettono al servizio del Vangelo per testimoniare l’amore di Dio e collaborare alla trasformazione del mondo</a:t>
            </a:r>
          </a:p>
          <a:p>
            <a:r>
              <a:rPr lang="it-IT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Ha bisogno di rafforzare (</a:t>
            </a:r>
            <a:r>
              <a:rPr lang="it-IT" sz="2800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empowering</a:t>
            </a:r>
            <a:r>
              <a:rPr lang="it-IT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) la dimensione ministeriale, sia come teologia sia come pratiche pastorali</a:t>
            </a:r>
          </a:p>
          <a:p>
            <a:r>
              <a:rPr lang="it-IT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Una rinnovata «pastorale dei ministeri» che permettano alla comunità tutta di esprimere la sua vocazione</a:t>
            </a:r>
            <a:endParaRPr lang="it-IT" sz="28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0904" y="3789040"/>
            <a:ext cx="5568619" cy="2160240"/>
          </a:xfrm>
        </p:spPr>
        <p:txBody>
          <a:bodyPr>
            <a:normAutofit fontScale="90000"/>
          </a:bodyPr>
          <a:lstStyle/>
          <a:p>
            <a:pPr lvl="0"/>
            <a:r>
              <a:rPr lang="it-IT" dirty="0" smtClean="0"/>
              <a:t>5. </a:t>
            </a:r>
            <a:r>
              <a:rPr lang="it-IT" dirty="0"/>
              <a:t>Luoghi e modelli formativi: il seminario diocesano dei ministeri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La ministerialità nella chiesa di Melfi-Rapolla-Venosa. Prospettive future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30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5. </a:t>
            </a:r>
            <a:r>
              <a:rPr lang="it-IT" dirty="0"/>
              <a:t>Luoghi e modelli formativi: il seminario diocesano dei </a:t>
            </a:r>
            <a:r>
              <a:rPr lang="it-IT" dirty="0" smtClean="0"/>
              <a:t>ministeri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formazione ministeriale nasce dalla esperienza di fede in una comunità e prosegue come</a:t>
            </a:r>
          </a:p>
          <a:p>
            <a:pPr lvl="1"/>
            <a:r>
              <a:rPr lang="it-IT" dirty="0" smtClean="0"/>
              <a:t>Cammino vocazionale ecclesiale</a:t>
            </a:r>
          </a:p>
          <a:p>
            <a:pPr lvl="1"/>
            <a:r>
              <a:rPr lang="it-IT" dirty="0" smtClean="0"/>
              <a:t>Come formazione (Scuola per Operatori Pastorali come luogo di esperienze trasformative)</a:t>
            </a:r>
          </a:p>
          <a:p>
            <a:pPr lvl="1"/>
            <a:r>
              <a:rPr lang="it-IT" dirty="0" smtClean="0"/>
              <a:t>Momenti di comunione e di reciproca verifica</a:t>
            </a:r>
          </a:p>
          <a:p>
            <a:pPr lvl="1"/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31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0904" y="3789040"/>
            <a:ext cx="5568619" cy="2160240"/>
          </a:xfrm>
        </p:spPr>
        <p:txBody>
          <a:bodyPr>
            <a:normAutofit/>
          </a:bodyPr>
          <a:lstStyle/>
          <a:p>
            <a:r>
              <a:rPr lang="it-IT" dirty="0" smtClean="0"/>
              <a:t>6. </a:t>
            </a:r>
            <a:r>
              <a:rPr lang="it-IT" dirty="0"/>
              <a:t>Verso la "comunità ministeriale</a:t>
            </a:r>
            <a:r>
              <a:rPr lang="it-IT" dirty="0" smtClean="0"/>
              <a:t>"?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La ministerialità nella chiesa di Melfi-Rapolla-Venosa. Prospettive future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32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6. </a:t>
            </a:r>
            <a:r>
              <a:rPr lang="it-IT" dirty="0"/>
              <a:t>Verso la "comunità ministeriale</a:t>
            </a:r>
            <a:r>
              <a:rPr lang="it-IT" dirty="0" smtClean="0"/>
              <a:t>"?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futuro missionario ci chiederà di costruire «comunità ministeriali»</a:t>
            </a:r>
          </a:p>
          <a:p>
            <a:r>
              <a:rPr lang="it-IT" dirty="0" smtClean="0"/>
              <a:t>Comunità e/o consigli pastorali?</a:t>
            </a:r>
          </a:p>
          <a:p>
            <a:r>
              <a:rPr lang="it-IT" dirty="0" smtClean="0"/>
              <a:t>Piccoli gruppi</a:t>
            </a:r>
          </a:p>
          <a:p>
            <a:r>
              <a:rPr lang="it-IT" dirty="0" smtClean="0"/>
              <a:t>Per condividere la responsabilità missionaria in un contesto e comunità</a:t>
            </a:r>
          </a:p>
          <a:p>
            <a:r>
              <a:rPr lang="it-IT" dirty="0" smtClean="0"/>
              <a:t>Secondo una spiritualità</a:t>
            </a:r>
          </a:p>
          <a:p>
            <a:r>
              <a:rPr lang="it-IT" dirty="0" smtClean="0"/>
              <a:t>E una «normativa» diocesana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33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Passaggi della riflessione 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4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Le proposte del Vescovo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/>
              <a:t>Ministeri? </a:t>
            </a:r>
            <a:r>
              <a:rPr lang="it-IT" dirty="0"/>
              <a:t>Nuovi principi ecclesiali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/>
              <a:t>La </a:t>
            </a:r>
            <a:r>
              <a:rPr lang="it-IT" dirty="0"/>
              <a:t>competenza di vita dei ministeri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La bisaccia del missionario </a:t>
            </a:r>
            <a:endParaRPr lang="it-IT" dirty="0" smtClean="0"/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/>
              <a:t>Luoghi </a:t>
            </a:r>
            <a:r>
              <a:rPr lang="it-IT" dirty="0"/>
              <a:t>e modelli </a:t>
            </a:r>
            <a:r>
              <a:rPr lang="it-IT" dirty="0" smtClean="0"/>
              <a:t>formativi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/>
              <a:t>Verso </a:t>
            </a:r>
            <a:r>
              <a:rPr lang="it-IT" dirty="0"/>
              <a:t>la "comunità ministeriale</a:t>
            </a:r>
            <a:r>
              <a:rPr lang="it-IT" dirty="0" smtClean="0"/>
              <a:t>"?</a:t>
            </a:r>
            <a:endParaRPr lang="it-IT" dirty="0"/>
          </a:p>
          <a:p>
            <a:endParaRPr lang="it-IT" sz="28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 bibliografici 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L. Meddi, </a:t>
            </a:r>
            <a:r>
              <a:rPr lang="it-IT" i="1" dirty="0"/>
              <a:t>La ministerialità missionaria. Figura, figure e competenze del discepolo-missionario</a:t>
            </a:r>
            <a:r>
              <a:rPr lang="it-IT" dirty="0"/>
              <a:t>, «Urbaniana University Journal», 70 (2017) 1, </a:t>
            </a:r>
            <a:r>
              <a:rPr lang="it-IT" dirty="0" smtClean="0"/>
              <a:t>153-194</a:t>
            </a:r>
          </a:p>
          <a:p>
            <a:r>
              <a:rPr lang="it-IT" dirty="0"/>
              <a:t>L. Meddi, </a:t>
            </a:r>
            <a:r>
              <a:rPr lang="it-IT" i="1" dirty="0"/>
              <a:t>Rivedere competenze e percorsi</a:t>
            </a:r>
            <a:r>
              <a:rPr lang="it-IT" dirty="0"/>
              <a:t>, «Vita Pastorale», 98 (2010) 7, </a:t>
            </a:r>
            <a:r>
              <a:rPr lang="it-IT" dirty="0" smtClean="0"/>
              <a:t>80-81</a:t>
            </a:r>
          </a:p>
          <a:p>
            <a:endParaRPr lang="it-IT" sz="28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0904" y="3789040"/>
            <a:ext cx="5568619" cy="2160240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1. </a:t>
            </a:r>
            <a:r>
              <a:rPr lang="it-IT" dirty="0"/>
              <a:t>Le proposte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del Vescovo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La ministerialità nella chiesa di Melfi-Rapolla-Venosa. Prospettive future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1. Le proposte </a:t>
            </a:r>
            <a:br>
              <a:rPr lang="it-IT" dirty="0" smtClean="0"/>
            </a:br>
            <a:r>
              <a:rPr lang="it-IT" dirty="0" smtClean="0"/>
              <a:t>del Vescovo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il Vescovo propone di articolare la ministerialità della chiesa locale seguendo la proposta missionaria di Verona (</a:t>
            </a:r>
            <a:r>
              <a:rPr lang="it-IT" sz="2400" i="1" dirty="0" smtClean="0"/>
              <a:t>Nota, </a:t>
            </a:r>
            <a:r>
              <a:rPr lang="it-IT" sz="2400" dirty="0" smtClean="0"/>
              <a:t>2007)</a:t>
            </a:r>
          </a:p>
          <a:p>
            <a:pPr lvl="1"/>
            <a:r>
              <a:rPr lang="it-IT" sz="2000" dirty="0"/>
              <a:t>Vita affettiva </a:t>
            </a:r>
          </a:p>
          <a:p>
            <a:pPr lvl="1"/>
            <a:r>
              <a:rPr lang="it-IT" sz="2000" dirty="0"/>
              <a:t>Lavoro e festa </a:t>
            </a:r>
          </a:p>
          <a:p>
            <a:pPr lvl="1"/>
            <a:r>
              <a:rPr lang="it-IT" sz="2000" dirty="0"/>
              <a:t>Fragilità umana </a:t>
            </a:r>
          </a:p>
          <a:p>
            <a:pPr lvl="1"/>
            <a:r>
              <a:rPr lang="it-IT" sz="2000" dirty="0"/>
              <a:t>Tradizione </a:t>
            </a:r>
          </a:p>
          <a:p>
            <a:pPr lvl="1"/>
            <a:r>
              <a:rPr lang="it-IT" sz="2000" dirty="0"/>
              <a:t>Cittadinanza</a:t>
            </a:r>
          </a:p>
          <a:p>
            <a:pPr lvl="0"/>
            <a:r>
              <a:rPr lang="it-IT" sz="2400" dirty="0"/>
              <a:t>Per ognuno di questi ambiti vengano individuat operatori parrocchiali, se ne studino le caratteristiche e le competenze</a:t>
            </a:r>
          </a:p>
          <a:p>
            <a:pPr lvl="0"/>
            <a:r>
              <a:rPr lang="it-IT" sz="2400" dirty="0" smtClean="0">
                <a:sym typeface="+mn-ea"/>
              </a:rPr>
              <a:t>Queste aree di ministerialità si comprendono secondo una nuova lorgica pastorale</a:t>
            </a:r>
            <a:endParaRPr lang="it-IT" sz="2400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94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1. Le proposte </a:t>
            </a:r>
            <a:br>
              <a:rPr lang="it-IT" dirty="0" smtClean="0"/>
            </a:br>
            <a:r>
              <a:rPr lang="it-IT" dirty="0" smtClean="0"/>
              <a:t>del Vescovo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Dalla </a:t>
            </a:r>
            <a:r>
              <a:rPr lang="it-IT" dirty="0"/>
              <a:t>logica amministrativa </a:t>
            </a:r>
            <a:endParaRPr lang="it-IT" dirty="0" smtClean="0"/>
          </a:p>
          <a:p>
            <a:r>
              <a:rPr lang="it-IT" dirty="0" smtClean="0"/>
              <a:t>A </a:t>
            </a:r>
            <a:r>
              <a:rPr lang="it-IT" dirty="0"/>
              <a:t>quella di animazione </a:t>
            </a:r>
            <a:endParaRPr lang="it-IT" dirty="0" smtClean="0"/>
          </a:p>
          <a:p>
            <a:r>
              <a:rPr lang="it-IT" dirty="0" smtClean="0"/>
              <a:t>E </a:t>
            </a:r>
            <a:r>
              <a:rPr lang="it-IT" dirty="0"/>
              <a:t>responsabilità della evangelizzazione</a:t>
            </a:r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1. Le proposte </a:t>
            </a:r>
            <a:br>
              <a:rPr lang="it-IT" dirty="0" smtClean="0"/>
            </a:br>
            <a:r>
              <a:rPr lang="it-IT" dirty="0" smtClean="0"/>
              <a:t>del Vescovo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Dalla </a:t>
            </a:r>
            <a:r>
              <a:rPr lang="it-IT" dirty="0"/>
              <a:t>logica amministrativa </a:t>
            </a:r>
            <a:endParaRPr lang="it-IT" dirty="0" smtClean="0"/>
          </a:p>
          <a:p>
            <a:pPr lvl="1"/>
            <a:r>
              <a:rPr lang="it-IT" dirty="0" smtClean="0"/>
              <a:t>Per assicurare al popolo di Dio il dono della Grazia attraverso i Sacramenti</a:t>
            </a:r>
          </a:p>
          <a:p>
            <a:pPr lvl="1"/>
            <a:r>
              <a:rPr lang="it-IT" dirty="0" smtClean="0"/>
              <a:t>Basta la  ministerialità ordinata (sacerdoti)</a:t>
            </a:r>
          </a:p>
          <a:p>
            <a:r>
              <a:rPr lang="it-IT" dirty="0" smtClean="0"/>
              <a:t>A </a:t>
            </a:r>
            <a:r>
              <a:rPr lang="it-IT" dirty="0"/>
              <a:t>quella di animazione </a:t>
            </a:r>
            <a:endParaRPr lang="it-IT" dirty="0" smtClean="0"/>
          </a:p>
          <a:p>
            <a:r>
              <a:rPr lang="it-IT" dirty="0" smtClean="0"/>
              <a:t>E </a:t>
            </a:r>
            <a:r>
              <a:rPr lang="it-IT" dirty="0"/>
              <a:t>responsabilità della evangelizzazione</a:t>
            </a:r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EA07A1-97AF-4C7D-B29A-6DB0DD6F593E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di_puu">
  <a:themeElements>
    <a:clrScheme name="meddi_pu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eddi_puu">
      <a:majorFont>
        <a:latin typeface="Arial Rounded MT Bol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ddi_pu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meddi_puu</Template>
  <TotalTime>20</TotalTime>
  <Words>1519</Words>
  <Application>Microsoft Office PowerPoint</Application>
  <PresentationFormat>Widescreen</PresentationFormat>
  <Paragraphs>263</Paragraphs>
  <Slides>33</Slides>
  <Notes>33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33</vt:i4>
      </vt:variant>
    </vt:vector>
  </HeadingPairs>
  <TitlesOfParts>
    <vt:vector size="42" baseType="lpstr">
      <vt:lpstr>Arial</vt:lpstr>
      <vt:lpstr>Arial Rounded MT Bold</vt:lpstr>
      <vt:lpstr>Britannic Bold</vt:lpstr>
      <vt:lpstr>Calibri</vt:lpstr>
      <vt:lpstr>Cambria</vt:lpstr>
      <vt:lpstr>Tahoma</vt:lpstr>
      <vt:lpstr>Times New Roman</vt:lpstr>
      <vt:lpstr>meddi_puu</vt:lpstr>
      <vt:lpstr>Personalizza struttura</vt:lpstr>
      <vt:lpstr>La ministerialità nella chiesa di Melfi-Rapolla-Venosa. Prospettive future   intervento di don Luciano MEDDI  al convegno diocesano. Melfi 21 giugno</vt:lpstr>
      <vt:lpstr>Introduzione </vt:lpstr>
      <vt:lpstr>Introduzione </vt:lpstr>
      <vt:lpstr>Passaggi della riflessione </vt:lpstr>
      <vt:lpstr>Riferimenti bibliografici </vt:lpstr>
      <vt:lpstr>1. Le proposte  del Vescovo </vt:lpstr>
      <vt:lpstr>1. Le proposte  del Vescovo</vt:lpstr>
      <vt:lpstr>1. Le proposte  del Vescovo</vt:lpstr>
      <vt:lpstr>1. Le proposte  del Vescovo</vt:lpstr>
      <vt:lpstr>1. Le proposte  del Vescovo</vt:lpstr>
      <vt:lpstr>1. Le proposte  del Vescovo</vt:lpstr>
      <vt:lpstr>2. Ministeri, operatori, collaboratori? Nuovi principi ecclesiali</vt:lpstr>
      <vt:lpstr>2. Ministeri, operatori, collaboratori?  Nuovi principi ecclesiali</vt:lpstr>
      <vt:lpstr>2. Ministeri, operatori, collaboratori?  Nuovi principi ecclesiali</vt:lpstr>
      <vt:lpstr>2. Ministeri, operatori, collaboratori?  Nuovi principi ecclesiali</vt:lpstr>
      <vt:lpstr>2. Ministeri, operatori, collaboratori?  Nuovi principi ecclesiali</vt:lpstr>
      <vt:lpstr>3. La competenza  di vita dei ministeri </vt:lpstr>
      <vt:lpstr>3. La competenza  di vita dei ministeri</vt:lpstr>
      <vt:lpstr>3. La competenza  di vita dei ministeri</vt:lpstr>
      <vt:lpstr>3. La competenza  di vita dei ministeri</vt:lpstr>
      <vt:lpstr>3. La competenza  di vita dei ministeri</vt:lpstr>
      <vt:lpstr>3. La competenza  di vita dei ministeri</vt:lpstr>
      <vt:lpstr>4. La bisaccia del missionario o delle competenze pastorali </vt:lpstr>
      <vt:lpstr>4. La bisaccia del missionario o delle competenze pastorali</vt:lpstr>
      <vt:lpstr>4. La bisaccia del missionario o delle competenze pastorali</vt:lpstr>
      <vt:lpstr>4. La bisaccia del missionario o delle competenze pastorali</vt:lpstr>
      <vt:lpstr>4. La bisaccia del missionario o delle competenze pastorali</vt:lpstr>
      <vt:lpstr>4. La bisaccia del missionario o delle competenze pastorali</vt:lpstr>
      <vt:lpstr>4. La bisaccia del missionario o delle competenze pastorali</vt:lpstr>
      <vt:lpstr>5. Luoghi e modelli formativi: il seminario diocesano dei ministeri </vt:lpstr>
      <vt:lpstr>5. Luoghi e modelli formativi: il seminario diocesano dei ministeri</vt:lpstr>
      <vt:lpstr>6. Verso la "comunità ministeriale"? </vt:lpstr>
      <vt:lpstr>6. Verso la "comunità ministeriale"?</vt:lpstr>
    </vt:vector>
  </TitlesOfParts>
  <Company>AESP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Catechesi missionaria</dc:title>
  <dc:creator>TT</dc:creator>
  <cp:lastModifiedBy>luciano meddi</cp:lastModifiedBy>
  <cp:revision>314</cp:revision>
  <cp:lastPrinted>2019-05-08T08:23:00Z</cp:lastPrinted>
  <dcterms:created xsi:type="dcterms:W3CDTF">2009-10-15T15:20:00Z</dcterms:created>
  <dcterms:modified xsi:type="dcterms:W3CDTF">2019-06-21T12:56:09Z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3082-11.2.0.8339</vt:lpwstr>
  </property>
</Properties>
</file>