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8" r:id="rId4"/>
    <p:sldId id="275" r:id="rId5"/>
    <p:sldId id="278" r:id="rId6"/>
    <p:sldId id="259" r:id="rId7"/>
    <p:sldId id="276" r:id="rId8"/>
    <p:sldId id="260" r:id="rId9"/>
    <p:sldId id="280" r:id="rId10"/>
    <p:sldId id="279" r:id="rId11"/>
    <p:sldId id="281" r:id="rId12"/>
    <p:sldId id="261" r:id="rId13"/>
    <p:sldId id="262" r:id="rId14"/>
    <p:sldId id="263" r:id="rId15"/>
    <p:sldId id="282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2" r:id="rId24"/>
    <p:sldId id="273" r:id="rId25"/>
    <p:sldId id="274" r:id="rId26"/>
    <p:sldId id="283" r:id="rId2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338" autoAdjust="0"/>
    <p:restoredTop sz="94660"/>
  </p:normalViewPr>
  <p:slideViewPr>
    <p:cSldViewPr snapToGrid="0">
      <p:cViewPr varScale="1">
        <p:scale>
          <a:sx n="71" d="100"/>
          <a:sy n="71" d="100"/>
        </p:scale>
        <p:origin x="2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671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F219-D728-467C-971F-D5CE67FD0A3A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808140"/>
            <a:ext cx="9339971" cy="133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56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F219-D728-467C-971F-D5CE67FD0A3A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12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F219-D728-467C-971F-D5CE67FD0A3A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33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17558" y="316999"/>
            <a:ext cx="9236242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17558" y="1825625"/>
            <a:ext cx="9236242" cy="4351338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F219-D728-467C-971F-D5CE67FD0A3A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  <p:sp>
        <p:nvSpPr>
          <p:cNvPr id="7" name="CasellaDiTesto 6"/>
          <p:cNvSpPr txBox="1"/>
          <p:nvPr userDrawn="1"/>
        </p:nvSpPr>
        <p:spPr>
          <a:xfrm>
            <a:off x="304800" y="1825625"/>
            <a:ext cx="1510748" cy="430887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Introduzione</a:t>
            </a:r>
          </a:p>
          <a:p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b="1" dirty="0" smtClean="0"/>
              <a:t>Nella storia</a:t>
            </a:r>
          </a:p>
          <a:p>
            <a:endParaRPr lang="it-IT" sz="1600" b="1" dirty="0" smtClean="0"/>
          </a:p>
          <a:p>
            <a:r>
              <a:rPr lang="it-IT" sz="1600" b="1" dirty="0" smtClean="0"/>
              <a:t>Il Direttorio 1997</a:t>
            </a:r>
          </a:p>
          <a:p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b="1" dirty="0" smtClean="0"/>
              <a:t>Inculturare l’annuncio</a:t>
            </a:r>
          </a:p>
          <a:p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b="1" dirty="0" smtClean="0"/>
              <a:t>Inculturare la formazione cristiana</a:t>
            </a:r>
          </a:p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1600" b="1" dirty="0" smtClean="0"/>
              <a:t>Inculturazione come pratica catechistica</a:t>
            </a:r>
            <a:endParaRPr lang="it-IT" sz="1600" b="1" dirty="0"/>
          </a:p>
        </p:txBody>
      </p:sp>
      <p:pic>
        <p:nvPicPr>
          <p:cNvPr id="1026" name="Picture 2" descr="http://iscrizioni.urbaniana.edu/Urbaniana/Images/Header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" r="86629" b="49661"/>
          <a:stretch/>
        </p:blipFill>
        <p:spPr bwMode="auto">
          <a:xfrm>
            <a:off x="354495" y="182424"/>
            <a:ext cx="1363898" cy="146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73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F219-D728-467C-971F-D5CE67FD0A3A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29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F219-D728-467C-971F-D5CE67FD0A3A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41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F219-D728-467C-971F-D5CE67FD0A3A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814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F219-D728-467C-971F-D5CE67FD0A3A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327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F219-D728-467C-971F-D5CE67FD0A3A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591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F219-D728-467C-971F-D5CE67FD0A3A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645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F219-D728-467C-971F-D5CE67FD0A3A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04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BF219-D728-467C-971F-D5CE67FD0A3A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97DD6-CC48-46C7-8D63-7D4CADA6DE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671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Inculturazione e </a:t>
            </a:r>
            <a:r>
              <a:rPr lang="it-IT" dirty="0" smtClean="0"/>
              <a:t>catechesi.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La catechesi </a:t>
            </a:r>
            <a:r>
              <a:rPr lang="it-IT" dirty="0" err="1"/>
              <a:t>inculturata</a:t>
            </a:r>
            <a:r>
              <a:rPr lang="it-IT" dirty="0"/>
              <a:t> via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della </a:t>
            </a:r>
            <a:r>
              <a:rPr lang="it-IT" dirty="0"/>
              <a:t>personalità </a:t>
            </a:r>
            <a:r>
              <a:rPr lang="it-IT" dirty="0" smtClean="0"/>
              <a:t>cristiana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776849"/>
            <a:ext cx="9144000" cy="835492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Intervento di Luciano Meddi al seminario </a:t>
            </a:r>
            <a:br>
              <a:rPr lang="it-IT" dirty="0" smtClean="0"/>
            </a:br>
            <a:r>
              <a:rPr lang="it-IT" dirty="0" smtClean="0"/>
              <a:t>«Vangelo e cultura. Un incontro sempre nuovo» </a:t>
            </a:r>
            <a:br>
              <a:rPr lang="it-IT" dirty="0" smtClean="0"/>
            </a:br>
            <a:r>
              <a:rPr lang="it-IT" dirty="0" smtClean="0"/>
              <a:t>Roma 20 gennaio 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45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Nella storia. Catechesi per la mentalità cristiana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L’introduzione del termine in CT 53: </a:t>
            </a:r>
            <a:r>
              <a:rPr lang="it-IT" b="1" i="1" dirty="0" smtClean="0"/>
              <a:t>Incarnazione </a:t>
            </a:r>
            <a:r>
              <a:rPr lang="it-IT" i="1" dirty="0"/>
              <a:t>del messaggio nelle </a:t>
            </a:r>
            <a:r>
              <a:rPr lang="it-IT" i="1" dirty="0" smtClean="0"/>
              <a:t>culture. </a:t>
            </a:r>
            <a:endParaRPr lang="it-IT" dirty="0"/>
          </a:p>
          <a:p>
            <a:pPr lvl="1"/>
            <a:r>
              <a:rPr lang="it-IT" dirty="0" smtClean="0"/>
              <a:t>Affronto</a:t>
            </a:r>
            <a:r>
              <a:rPr lang="it-IT" dirty="0"/>
              <a:t>, a questo punto, una seconda questione. Come ho detto recentemente ai membri della Commissione biblica, «il termine </a:t>
            </a:r>
            <a:r>
              <a:rPr lang="it-IT" b="1" dirty="0"/>
              <a:t>acculturazione</a:t>
            </a:r>
            <a:r>
              <a:rPr lang="it-IT" dirty="0"/>
              <a:t>, o </a:t>
            </a:r>
            <a:r>
              <a:rPr lang="it-IT" b="1" dirty="0"/>
              <a:t>inculturazione</a:t>
            </a:r>
            <a:r>
              <a:rPr lang="it-IT" dirty="0"/>
              <a:t>, pur essendo un neologismo, esprime molto bene una delle componenti del grande mistero dell'incarnazione</a:t>
            </a:r>
            <a:r>
              <a:rPr lang="it-IT" dirty="0" smtClean="0"/>
              <a:t>»</a:t>
            </a:r>
          </a:p>
          <a:p>
            <a:pPr lvl="1"/>
            <a:r>
              <a:rPr lang="it-IT" dirty="0" smtClean="0"/>
              <a:t>Della catechesi, come dell'evangelizzazione in generale, possiamo dire che è chiamata a </a:t>
            </a:r>
            <a:r>
              <a:rPr lang="it-IT" b="1" dirty="0" smtClean="0"/>
              <a:t>portare la forza del vangelo nel cuore della cultura e delle culture</a:t>
            </a:r>
            <a:r>
              <a:rPr lang="it-IT" dirty="0" smtClean="0"/>
              <a:t>. Per questo, la catechesi cercherà di </a:t>
            </a:r>
            <a:r>
              <a:rPr lang="it-IT" u="sng" dirty="0" smtClean="0"/>
              <a:t>conoscere</a:t>
            </a:r>
            <a:r>
              <a:rPr lang="it-IT" dirty="0" smtClean="0"/>
              <a:t> tali culture e le loro componenti essenziali; ne </a:t>
            </a:r>
            <a:r>
              <a:rPr lang="it-IT" u="sng" dirty="0" smtClean="0"/>
              <a:t>apprenderà</a:t>
            </a:r>
            <a:r>
              <a:rPr lang="it-IT" dirty="0" smtClean="0"/>
              <a:t> le espressioni più significative; ne </a:t>
            </a:r>
            <a:r>
              <a:rPr lang="it-IT" u="sng" dirty="0" smtClean="0"/>
              <a:t>rispetterà</a:t>
            </a:r>
            <a:r>
              <a:rPr lang="it-IT" dirty="0" smtClean="0"/>
              <a:t> i valori e le ricchezze peculiari.</a:t>
            </a:r>
          </a:p>
          <a:p>
            <a:pPr lvl="1"/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134471" y="2040778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575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Nella storia. Catechesi per la mentalità cristiana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L’introduzione del termine in CT 53: </a:t>
            </a:r>
            <a:r>
              <a:rPr lang="it-IT" b="1" i="1" dirty="0" smtClean="0"/>
              <a:t>Incarnazione </a:t>
            </a:r>
            <a:r>
              <a:rPr lang="it-IT" b="1" i="1" dirty="0"/>
              <a:t>del messaggio nelle </a:t>
            </a:r>
            <a:r>
              <a:rPr lang="it-IT" b="1" i="1" dirty="0" smtClean="0"/>
              <a:t>culture. </a:t>
            </a:r>
            <a:endParaRPr lang="it-IT" dirty="0"/>
          </a:p>
          <a:p>
            <a:pPr lvl="1"/>
            <a:r>
              <a:rPr lang="it-IT" dirty="0"/>
              <a:t>da una parte, </a:t>
            </a:r>
            <a:r>
              <a:rPr lang="it-IT" u="sng" dirty="0"/>
              <a:t>il messaggio evangelico non è puramente e semplicemente isolabile dalla cultura</a:t>
            </a:r>
            <a:r>
              <a:rPr lang="it-IT" dirty="0"/>
              <a:t>, nella quale esso si è da principio inserito (l'universo biblico e, più concretamente, l'ambiente culturale, in cui è vissuto Gesù di </a:t>
            </a:r>
            <a:r>
              <a:rPr lang="it-IT" dirty="0" err="1"/>
              <a:t>Nazaret</a:t>
            </a:r>
            <a:r>
              <a:rPr lang="it-IT" dirty="0"/>
              <a:t>), e neppure è isolabile, senza un grave depauperamento, dalle culture, in cui si è già espresso nel corso dei secoli; esso non sorge per generazione spontanea da alcun «humus» culturale; esso da sempre si trasmette mediante un dialogo apostolico, che è inevitabilmente inserito in un certo dialogo di culture.</a:t>
            </a:r>
          </a:p>
          <a:p>
            <a:pPr lvl="1"/>
            <a:r>
              <a:rPr lang="it-IT" dirty="0"/>
              <a:t>dall'altra parte, </a:t>
            </a:r>
            <a:r>
              <a:rPr lang="it-IT" u="sng" dirty="0"/>
              <a:t>la forza del vangelo è dappertutto trasformatrice e rigeneratrice.</a:t>
            </a:r>
            <a:r>
              <a:rPr lang="it-IT" dirty="0"/>
              <a:t> </a:t>
            </a:r>
            <a:r>
              <a:rPr lang="it-IT" dirty="0" err="1"/>
              <a:t>Allorchè</a:t>
            </a:r>
            <a:r>
              <a:rPr lang="it-IT" dirty="0"/>
              <a:t> essa penetra una cultura, chi si meraviglierebbe se ne rettifica non pochi elementi? Non ci sarebbe catechesi, se fosse il vangelo a dover alterarsi al contatto delle culture.</a:t>
            </a:r>
          </a:p>
          <a:p>
            <a:pPr lvl="1"/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134471" y="2040778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6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indicazioni del Direttorio generale per la catechesi, 1997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711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criteri per la esposizione del messaggio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 smtClean="0"/>
              <a:t>Norme </a:t>
            </a:r>
            <a:r>
              <a:rPr lang="it-IT" dirty="0"/>
              <a:t>e criteri per la </a:t>
            </a:r>
            <a:r>
              <a:rPr lang="it-IT" dirty="0" smtClean="0"/>
              <a:t>presentazione del </a:t>
            </a:r>
            <a:r>
              <a:rPr lang="it-IT" dirty="0"/>
              <a:t>messaggio evangelico nella </a:t>
            </a:r>
            <a:r>
              <a:rPr lang="it-IT" dirty="0" smtClean="0"/>
              <a:t>catechesi \ I </a:t>
            </a:r>
            <a:r>
              <a:rPr lang="it-IT" dirty="0"/>
              <a:t>criteri per la presentazione del messaggio</a:t>
            </a:r>
          </a:p>
          <a:p>
            <a:r>
              <a:rPr lang="it-IT" dirty="0" smtClean="0"/>
              <a:t>97</a:t>
            </a:r>
            <a:r>
              <a:rPr lang="it-IT" dirty="0"/>
              <a:t>. I criteri per presentare il messaggio evangelico nella catechesi sono intimamente tra loro correlati, poiché scaturiscono da un'unica </a:t>
            </a:r>
            <a:r>
              <a:rPr lang="it-IT" dirty="0" smtClean="0"/>
              <a:t>fonte </a:t>
            </a:r>
            <a:endParaRPr lang="it-IT" dirty="0"/>
          </a:p>
          <a:p>
            <a:r>
              <a:rPr lang="it-IT" dirty="0"/>
              <a:t>– Il messaggio centrato nella persona di Gesù Cristo (cristocentrismo), per sua dinamica interna, introduce alla dimensione trinitaria dello stesso messaggio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/>
              <a:t>– L'annuncio della Buona Novella del Regno di Dio, centrato nel dono della salvezza, implica un messaggio di liberazione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/>
              <a:t>– Il carattere ecclesiale del messaggio rinvia al suo carattere storico, poiché la catechesi — come l'insieme della evangelizzazione — si realizza nel « tempo della Chiesa </a:t>
            </a:r>
            <a:r>
              <a:rPr lang="it-IT" dirty="0" smtClean="0"/>
              <a:t>».</a:t>
            </a:r>
            <a:endParaRPr lang="it-IT" dirty="0"/>
          </a:p>
          <a:p>
            <a:r>
              <a:rPr lang="it-IT" b="1" dirty="0"/>
              <a:t>– Il messaggio evangelico, poiché è Buona Novella destinata a tutti i popoli, ricerca l'inculturazione, la quale potrà essere attuata in profondità soltanto se il messaggio è presentato in tutta la sua integrità e purezza</a:t>
            </a:r>
            <a:r>
              <a:rPr lang="it-IT" b="1" dirty="0" smtClean="0"/>
              <a:t>.</a:t>
            </a:r>
            <a:endParaRPr lang="it-IT" b="1" dirty="0"/>
          </a:p>
          <a:p>
            <a:r>
              <a:rPr lang="it-IT" dirty="0"/>
              <a:t>– Il messaggio evangelico è necessariamente un messaggio organico, con una propria gerarchia di verità. È questa visione armonica del Vangelo che lo converte in evento profondamente significativo per la persona umana</a:t>
            </a:r>
            <a:r>
              <a:rPr lang="it-IT" dirty="0" smtClean="0"/>
              <a:t>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242048" y="2514600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013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processo di interiorizzazione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L. Meddi, </a:t>
            </a:r>
            <a:r>
              <a:rPr lang="it-IT" i="1" dirty="0"/>
              <a:t>Ultimo di una lunga serie di documenti, </a:t>
            </a:r>
            <a:r>
              <a:rPr lang="it-IT" i="1" dirty="0" smtClean="0"/>
              <a:t>in </a:t>
            </a:r>
            <a:r>
              <a:rPr lang="it-IT" dirty="0" smtClean="0"/>
              <a:t>Catechesi Missionaria</a:t>
            </a:r>
            <a:r>
              <a:rPr lang="it-IT" dirty="0"/>
              <a:t>, 1998,14,1</a:t>
            </a:r>
            <a:r>
              <a:rPr lang="it-IT" dirty="0" smtClean="0"/>
              <a:t>, </a:t>
            </a:r>
            <a:r>
              <a:rPr lang="it-IT" dirty="0"/>
              <a:t>29-41.</a:t>
            </a:r>
          </a:p>
          <a:p>
            <a:pPr lvl="1" hangingPunct="0"/>
            <a:r>
              <a:rPr lang="it-IT" dirty="0"/>
              <a:t>n.203 : Compiti di una catechesi di </a:t>
            </a:r>
            <a:r>
              <a:rPr lang="it-IT" dirty="0" smtClean="0"/>
              <a:t>inculturazione. Una </a:t>
            </a:r>
            <a:r>
              <a:rPr lang="it-IT" dirty="0"/>
              <a:t>catechesi di inculturazione si prefigge un insieme organico di compiti che sono qui sinteticamente espressi:</a:t>
            </a:r>
          </a:p>
          <a:p>
            <a:pPr lvl="2" hangingPunct="0"/>
            <a:r>
              <a:rPr lang="it-IT" b="1" dirty="0" smtClean="0"/>
              <a:t>conoscere </a:t>
            </a:r>
            <a:r>
              <a:rPr lang="it-IT" dirty="0"/>
              <a:t>le culture in profondità, e nella reciproca interazione</a:t>
            </a:r>
          </a:p>
          <a:p>
            <a:pPr lvl="2" hangingPunct="0"/>
            <a:r>
              <a:rPr lang="it-IT" b="1" dirty="0" smtClean="0"/>
              <a:t>riconoscere </a:t>
            </a:r>
            <a:r>
              <a:rPr lang="it-IT" dirty="0"/>
              <a:t>la presenza della dimensione culturale nello stesso Vangelo</a:t>
            </a:r>
          </a:p>
          <a:p>
            <a:pPr lvl="2" hangingPunct="0"/>
            <a:r>
              <a:rPr lang="it-IT" b="1" dirty="0" smtClean="0"/>
              <a:t>annunciare </a:t>
            </a:r>
            <a:r>
              <a:rPr lang="it-IT" b="1" dirty="0"/>
              <a:t>la trasformazione </a:t>
            </a:r>
            <a:r>
              <a:rPr lang="it-IT" dirty="0"/>
              <a:t>che il Vangelo opera nella cultura, in quanto forza «trasformatrice e rigeneratrice»</a:t>
            </a:r>
            <a:r>
              <a:rPr lang="it-IT" baseline="30000" dirty="0"/>
              <a:t> </a:t>
            </a:r>
            <a:r>
              <a:rPr lang="it-IT" dirty="0"/>
              <a:t>(CT 53).</a:t>
            </a:r>
          </a:p>
          <a:p>
            <a:pPr lvl="2" hangingPunct="0"/>
            <a:r>
              <a:rPr lang="it-IT" b="1" dirty="0" smtClean="0"/>
              <a:t>testimoniare </a:t>
            </a:r>
            <a:r>
              <a:rPr lang="it-IT" dirty="0"/>
              <a:t>la trascendenza e il non esaurimento del Vangelo nella cultura</a:t>
            </a:r>
          </a:p>
          <a:p>
            <a:pPr lvl="2" hangingPunct="0"/>
            <a:r>
              <a:rPr lang="it-IT" b="1" dirty="0" smtClean="0"/>
              <a:t>promuovere </a:t>
            </a:r>
            <a:r>
              <a:rPr lang="it-IT" b="1" dirty="0"/>
              <a:t>una nuova espressione </a:t>
            </a:r>
            <a:r>
              <a:rPr lang="it-IT" dirty="0"/>
              <a:t>del Vangelo secondo la cultura evangelizzata, mirando ad un linguaggio della fede che sia patrimonio comune tra i fedeli e quindi fattore di comunione.</a:t>
            </a:r>
          </a:p>
          <a:p>
            <a:pPr lvl="1"/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242048" y="2514600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994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processo di interiorizzazione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L. Meddi, </a:t>
            </a:r>
            <a:r>
              <a:rPr lang="it-IT" i="1" dirty="0"/>
              <a:t>Ultimo di una lunga serie di documenti, </a:t>
            </a:r>
            <a:r>
              <a:rPr lang="it-IT" i="1" dirty="0" smtClean="0"/>
              <a:t>in </a:t>
            </a:r>
            <a:r>
              <a:rPr lang="it-IT" dirty="0" smtClean="0"/>
              <a:t>Catechesi Missionaria</a:t>
            </a:r>
            <a:r>
              <a:rPr lang="it-IT" dirty="0"/>
              <a:t>, 1998,14,1</a:t>
            </a:r>
            <a:r>
              <a:rPr lang="it-IT" dirty="0" smtClean="0"/>
              <a:t>, </a:t>
            </a:r>
            <a:r>
              <a:rPr lang="it-IT" dirty="0"/>
              <a:t>29-41.</a:t>
            </a:r>
          </a:p>
          <a:p>
            <a:pPr lvl="1"/>
            <a:r>
              <a:rPr lang="it-IT" dirty="0"/>
              <a:t>Si deve notare come </a:t>
            </a:r>
            <a:r>
              <a:rPr lang="it-IT" b="1" dirty="0"/>
              <a:t>la cultura è pensata solo come ricettiva rispetto al </a:t>
            </a:r>
            <a:r>
              <a:rPr lang="it-IT" b="1" dirty="0" smtClean="0"/>
              <a:t>Vangelo</a:t>
            </a:r>
            <a:r>
              <a:rPr lang="it-IT" dirty="0" smtClean="0"/>
              <a:t>. </a:t>
            </a:r>
          </a:p>
          <a:p>
            <a:pPr lvl="1"/>
            <a:r>
              <a:rPr lang="it-IT" dirty="0" smtClean="0"/>
              <a:t>Essa </a:t>
            </a:r>
            <a:r>
              <a:rPr lang="it-IT" dirty="0"/>
              <a:t>offre al Vangelo i modi linguistici per esprimersi. </a:t>
            </a:r>
            <a:endParaRPr lang="it-IT" dirty="0" smtClean="0"/>
          </a:p>
          <a:p>
            <a:pPr lvl="1"/>
            <a:r>
              <a:rPr lang="it-IT" dirty="0" smtClean="0"/>
              <a:t>Manca </a:t>
            </a:r>
            <a:r>
              <a:rPr lang="it-IT" dirty="0"/>
              <a:t>la prospettiva della cultura come luogo teologico</a:t>
            </a:r>
          </a:p>
        </p:txBody>
      </p:sp>
      <p:sp>
        <p:nvSpPr>
          <p:cNvPr id="6" name="Ovale 5"/>
          <p:cNvSpPr/>
          <p:nvPr/>
        </p:nvSpPr>
        <p:spPr>
          <a:xfrm>
            <a:off x="242048" y="2514600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80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Inculturare l’annuncio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7757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Inculturare la comunicazione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comunicazione nel mondo dei mass e new </a:t>
            </a:r>
            <a:r>
              <a:rPr lang="it-IT" dirty="0" smtClean="0"/>
              <a:t>media</a:t>
            </a:r>
            <a:br>
              <a:rPr lang="it-IT" dirty="0" smtClean="0"/>
            </a:br>
            <a:r>
              <a:rPr lang="it-IT" sz="1800" dirty="0" smtClean="0"/>
              <a:t>L</a:t>
            </a:r>
            <a:r>
              <a:rPr lang="it-IT" sz="1800" dirty="0"/>
              <a:t>. Meddi, </a:t>
            </a:r>
            <a:r>
              <a:rPr lang="it-IT" sz="1800" i="1" dirty="0"/>
              <a:t>La comunicazione è il futuro della catechesi?, </a:t>
            </a:r>
            <a:r>
              <a:rPr lang="it-IT" sz="1800" i="1" dirty="0" smtClean="0"/>
              <a:t>in </a:t>
            </a:r>
            <a:r>
              <a:rPr lang="it-IT" sz="1800" i="1" dirty="0" smtClean="0"/>
              <a:t>G. </a:t>
            </a:r>
            <a:r>
              <a:rPr lang="it-IT" sz="1800" dirty="0" err="1" smtClean="0"/>
              <a:t>Biancardi</a:t>
            </a:r>
            <a:r>
              <a:rPr lang="it-IT" sz="1800" dirty="0" smtClean="0"/>
              <a:t> (a </a:t>
            </a:r>
            <a:r>
              <a:rPr lang="it-IT" sz="1800" dirty="0"/>
              <a:t>cura di)-Associazione Italiana Catecheti, Pluralità di Linguaggi e cammino di fede, </a:t>
            </a:r>
            <a:r>
              <a:rPr lang="it-IT" sz="1800" dirty="0" err="1"/>
              <a:t>Elledici</a:t>
            </a:r>
            <a:r>
              <a:rPr lang="it-IT" sz="1800" dirty="0"/>
              <a:t>, Torino 2008, 183-212</a:t>
            </a:r>
            <a:r>
              <a:rPr lang="it-IT" sz="1800" i="1" dirty="0"/>
              <a:t>.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La cultura del segno, del mixaggio, della dimensione affettiva ed emotiva, della interazione.</a:t>
            </a:r>
          </a:p>
          <a:p>
            <a:pPr lvl="1"/>
            <a:r>
              <a:rPr lang="it-IT" dirty="0" smtClean="0"/>
              <a:t>La qualità della relazione</a:t>
            </a:r>
          </a:p>
          <a:p>
            <a:pPr lvl="1"/>
            <a:r>
              <a:rPr lang="it-IT" dirty="0"/>
              <a:t>Le nuove </a:t>
            </a:r>
            <a:r>
              <a:rPr lang="it-IT" dirty="0" smtClean="0"/>
              <a:t>frontiere della comunicazione su richiesta del destinatario (on </a:t>
            </a:r>
            <a:r>
              <a:rPr lang="it-IT" dirty="0" err="1" smtClean="0"/>
              <a:t>demand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La costruzione sociale del messaggio</a:t>
            </a:r>
          </a:p>
          <a:p>
            <a:pPr lvl="1"/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228601" y="3321424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895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Inculturare il messaggio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2300" dirty="0"/>
              <a:t>L. Meddi, </a:t>
            </a:r>
            <a:r>
              <a:rPr lang="it-IT" sz="2300" i="1" dirty="0"/>
              <a:t>Catechismo della Chiesa Cattolica e comunicazione della fede. Linguaggio  e linguaggi per la Nuova Evangelizzazione, </a:t>
            </a:r>
            <a:r>
              <a:rPr lang="it-IT" sz="2300" dirty="0" smtClean="0"/>
              <a:t>in Istituto </a:t>
            </a:r>
            <a:r>
              <a:rPr lang="it-IT" sz="2300" dirty="0"/>
              <a:t>Superiore di Catechesi e Spiritualità Missionaria Pontificia Università </a:t>
            </a:r>
            <a:r>
              <a:rPr lang="it-IT" sz="2300" dirty="0" err="1" smtClean="0"/>
              <a:t>Urbaniana</a:t>
            </a:r>
            <a:r>
              <a:rPr lang="it-IT" sz="2300" dirty="0" smtClean="0"/>
              <a:t>-F. Placida </a:t>
            </a:r>
            <a:r>
              <a:rPr lang="it-IT" sz="2300" dirty="0"/>
              <a:t>(a cura), Il Catechismo della Chiesa Cattolica a 20 anni dalla sua pubblicazione. A servizio della catechesi missionaria nel contesto culturale attuale, </a:t>
            </a:r>
            <a:r>
              <a:rPr lang="it-IT" sz="2300" dirty="0" err="1"/>
              <a:t>Elledici</a:t>
            </a:r>
            <a:r>
              <a:rPr lang="it-IT" sz="2300" dirty="0"/>
              <a:t>, Leumann 2013, 54-84.</a:t>
            </a:r>
          </a:p>
          <a:p>
            <a:endParaRPr lang="it-IT" dirty="0" smtClean="0"/>
          </a:p>
          <a:p>
            <a:r>
              <a:rPr lang="it-IT" dirty="0" smtClean="0"/>
              <a:t>La cultura aiuta la conoscenza stessa del messaggio </a:t>
            </a:r>
          </a:p>
          <a:p>
            <a:r>
              <a:rPr lang="it-IT" dirty="0" smtClean="0"/>
              <a:t>Inculturazione come individuazione dei temi generatori</a:t>
            </a:r>
            <a:endParaRPr lang="it-IT" dirty="0"/>
          </a:p>
          <a:p>
            <a:r>
              <a:rPr lang="it-IT" dirty="0" smtClean="0"/>
              <a:t>Il problema: riconsiderare il ruolo del Mistero Pasquale </a:t>
            </a:r>
          </a:p>
          <a:p>
            <a:r>
              <a:rPr lang="it-IT" dirty="0" smtClean="0"/>
              <a:t>Necessità di ripensare la narrazione cristiana (evangelizzazione </a:t>
            </a:r>
            <a:r>
              <a:rPr lang="it-IT" i="1" dirty="0" smtClean="0"/>
              <a:t>nuova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La narrazione redentiva</a:t>
            </a:r>
          </a:p>
          <a:p>
            <a:pPr lvl="1"/>
            <a:r>
              <a:rPr lang="it-IT" dirty="0" smtClean="0"/>
              <a:t>La narrazione spirituale</a:t>
            </a:r>
          </a:p>
          <a:p>
            <a:pPr lvl="1"/>
            <a:r>
              <a:rPr lang="it-IT" dirty="0" smtClean="0"/>
              <a:t>La narrazione a-religiosa</a:t>
            </a:r>
          </a:p>
          <a:p>
            <a:pPr lvl="1"/>
            <a:r>
              <a:rPr lang="it-IT" dirty="0" smtClean="0"/>
              <a:t>La narrazione messianica</a:t>
            </a:r>
          </a:p>
        </p:txBody>
      </p:sp>
      <p:sp>
        <p:nvSpPr>
          <p:cNvPr id="4" name="Ovale 3"/>
          <p:cNvSpPr/>
          <p:nvPr/>
        </p:nvSpPr>
        <p:spPr>
          <a:xfrm>
            <a:off x="228601" y="3321424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069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Inculturare la formazione cristiana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50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Uso delle </a:t>
            </a:r>
            <a:r>
              <a:rPr lang="it-IT" dirty="0" smtClean="0"/>
              <a:t>parole</a:t>
            </a:r>
          </a:p>
          <a:p>
            <a:pPr lvl="1"/>
            <a:r>
              <a:rPr lang="it-IT" dirty="0" smtClean="0"/>
              <a:t>È prevalentemente usata nel rapporto tra annuncio e contesti culturali, sia per indicare la comunicazione (adattamento) sia per individuare il messaggio</a:t>
            </a:r>
          </a:p>
          <a:p>
            <a:pPr lvl="1"/>
            <a:r>
              <a:rPr lang="it-IT" dirty="0" smtClean="0"/>
              <a:t>Userò l’espressione in senso catechetico: inculturazione come inculturazione-interiorizzazione del messaggio dentro i dinamismi propri della persona</a:t>
            </a:r>
          </a:p>
          <a:p>
            <a:pPr lvl="1"/>
            <a:r>
              <a:rPr lang="it-IT" dirty="0" smtClean="0"/>
              <a:t>Nella prospettiva di EN: evangelizzare in profondità…superare la frattura fede-cultura</a:t>
            </a:r>
          </a:p>
          <a:p>
            <a:r>
              <a:rPr lang="it-IT" dirty="0" smtClean="0"/>
              <a:t>Importanza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174812" y="1529790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7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Inculturare la formazione cristiana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L. Meddi, </a:t>
            </a:r>
            <a:r>
              <a:rPr lang="it-IT" i="1" dirty="0"/>
              <a:t>Religioni e pratiche formative. Analisi e prospettive, </a:t>
            </a:r>
            <a:r>
              <a:rPr lang="it-IT" dirty="0" smtClean="0"/>
              <a:t>in </a:t>
            </a:r>
            <a:r>
              <a:rPr lang="it-IT" dirty="0" err="1" smtClean="0"/>
              <a:t>Redemptoris</a:t>
            </a:r>
            <a:r>
              <a:rPr lang="it-IT" dirty="0" smtClean="0"/>
              <a:t> </a:t>
            </a:r>
            <a:r>
              <a:rPr lang="it-IT" dirty="0" err="1"/>
              <a:t>Missio</a:t>
            </a:r>
            <a:r>
              <a:rPr lang="it-IT" dirty="0"/>
              <a:t> 2004, 20,2, 3-28</a:t>
            </a:r>
            <a:r>
              <a:rPr lang="it-IT" i="1" dirty="0"/>
              <a:t>.</a:t>
            </a:r>
          </a:p>
          <a:p>
            <a:endParaRPr lang="it-IT" dirty="0" smtClean="0"/>
          </a:p>
          <a:p>
            <a:r>
              <a:rPr lang="it-IT" dirty="0" smtClean="0"/>
              <a:t>Inculturare le pratiche formative dei popoli e delle religioni</a:t>
            </a:r>
          </a:p>
          <a:p>
            <a:pPr lvl="1"/>
            <a:r>
              <a:rPr lang="it-IT" dirty="0" smtClean="0"/>
              <a:t>La formazione cristiane e le pratiche formative delle grandi religioni</a:t>
            </a:r>
          </a:p>
          <a:p>
            <a:pPr lvl="1"/>
            <a:r>
              <a:rPr lang="it-IT" dirty="0" smtClean="0"/>
              <a:t>La formazione cristiana e le scienze della educazione-formazione</a:t>
            </a:r>
          </a:p>
          <a:p>
            <a:pPr lvl="1"/>
            <a:r>
              <a:rPr lang="it-IT" dirty="0" smtClean="0"/>
              <a:t>Formazione cristiana e spiritualità</a:t>
            </a:r>
          </a:p>
          <a:p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188260" y="4262719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23775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Inculturare la formazione cristiana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Formazione cristiana come integrazione fede-vita</a:t>
            </a:r>
            <a:br>
              <a:rPr lang="it-IT" dirty="0" smtClean="0"/>
            </a:br>
            <a:r>
              <a:rPr lang="it-IT" dirty="0" smtClean="0"/>
              <a:t>L</a:t>
            </a:r>
            <a:r>
              <a:rPr lang="it-IT" dirty="0"/>
              <a:t>. Meddi, </a:t>
            </a:r>
            <a:r>
              <a:rPr lang="it-IT" i="1" dirty="0"/>
              <a:t>Il processo di interiorizzazione della fede, </a:t>
            </a:r>
            <a:r>
              <a:rPr lang="it-IT" i="1" dirty="0" smtClean="0"/>
              <a:t>in </a:t>
            </a:r>
            <a:r>
              <a:rPr lang="it-IT" dirty="0" smtClean="0"/>
              <a:t>Note </a:t>
            </a:r>
            <a:r>
              <a:rPr lang="it-IT" dirty="0"/>
              <a:t>di Pastorale Giovanile, 1998, 33-52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L’uomo via della missione</a:t>
            </a:r>
          </a:p>
          <a:p>
            <a:pPr lvl="1"/>
            <a:r>
              <a:rPr lang="it-IT" dirty="0" smtClean="0"/>
              <a:t>La fede come «habitus», atteggiamento di personalità</a:t>
            </a:r>
          </a:p>
          <a:p>
            <a:pPr lvl="1"/>
            <a:r>
              <a:rPr lang="it-IT" dirty="0" smtClean="0"/>
              <a:t>Rendere la persona capace di decisione per il Vangelo</a:t>
            </a:r>
          </a:p>
          <a:p>
            <a:pPr lvl="1"/>
            <a:r>
              <a:rPr lang="it-IT" dirty="0" smtClean="0"/>
              <a:t>Guarire le fratture interiori e la socializzazione inadeguata</a:t>
            </a:r>
          </a:p>
          <a:p>
            <a:pPr lvl="1"/>
            <a:r>
              <a:rPr lang="it-IT" dirty="0" smtClean="0"/>
              <a:t>Rapporto messaggio e compiti vitali</a:t>
            </a:r>
          </a:p>
          <a:p>
            <a:pPr lvl="1"/>
            <a:r>
              <a:rPr lang="it-IT" dirty="0" smtClean="0"/>
              <a:t>Superare le rappresentazioni parziali della fede</a:t>
            </a:r>
          </a:p>
          <a:p>
            <a:pPr lvl="1"/>
            <a:r>
              <a:rPr lang="it-IT" dirty="0" smtClean="0"/>
              <a:t>Abilitare a vivere la competenza cristiana</a:t>
            </a:r>
          </a:p>
          <a:p>
            <a:pPr lvl="1"/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188260" y="4262719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722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Inculturare la formazione cristiana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descrizione del processo di interiorizzazione\integrazione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/>
              <a:t>L. Meddi, </a:t>
            </a:r>
            <a:r>
              <a:rPr lang="it-IT" sz="1800" i="1" dirty="0"/>
              <a:t>"</a:t>
            </a:r>
            <a:r>
              <a:rPr lang="it-IT" sz="1800" i="1" dirty="0" err="1"/>
              <a:t>Effatà</a:t>
            </a:r>
            <a:r>
              <a:rPr lang="it-IT" sz="1800" i="1" dirty="0"/>
              <a:t>. Apriti". La spiritualità della persona via della formazione cristiana, </a:t>
            </a:r>
            <a:r>
              <a:rPr lang="it-IT" sz="1800" dirty="0" smtClean="0"/>
              <a:t>in </a:t>
            </a:r>
            <a:r>
              <a:rPr lang="it-IT" sz="1800" dirty="0" smtClean="0"/>
              <a:t>D. </a:t>
            </a:r>
            <a:r>
              <a:rPr lang="it-IT" sz="1800" dirty="0" err="1" smtClean="0"/>
              <a:t>Scaiola</a:t>
            </a:r>
            <a:r>
              <a:rPr lang="it-IT" sz="1800" dirty="0" smtClean="0"/>
              <a:t> </a:t>
            </a:r>
            <a:r>
              <a:rPr lang="it-IT" sz="1800" dirty="0"/>
              <a:t>(a cura di), Percorsi di spiritualità. La missione nel mondo di oggi, </a:t>
            </a:r>
            <a:r>
              <a:rPr lang="it-IT" sz="1800" dirty="0" err="1"/>
              <a:t>Urbaniana</a:t>
            </a:r>
            <a:r>
              <a:rPr lang="it-IT" sz="1800" dirty="0"/>
              <a:t> </a:t>
            </a:r>
            <a:r>
              <a:rPr lang="it-IT" sz="1800" dirty="0" err="1"/>
              <a:t>University</a:t>
            </a:r>
            <a:r>
              <a:rPr lang="it-IT" sz="1800" dirty="0"/>
              <a:t> Press, Città del Vaticano 2014, 115-129.</a:t>
            </a:r>
          </a:p>
          <a:p>
            <a:r>
              <a:rPr lang="it-IT" dirty="0" smtClean="0"/>
              <a:t>La via spirituale o mistica</a:t>
            </a:r>
          </a:p>
          <a:p>
            <a:pPr lvl="1"/>
            <a:r>
              <a:rPr lang="it-IT" dirty="0" smtClean="0"/>
              <a:t>La consapevolezza</a:t>
            </a:r>
          </a:p>
          <a:p>
            <a:pPr lvl="1"/>
            <a:r>
              <a:rPr lang="it-IT" dirty="0" smtClean="0"/>
              <a:t>La guarigione o purificazione di sé</a:t>
            </a:r>
          </a:p>
          <a:p>
            <a:pPr lvl="2"/>
            <a:r>
              <a:rPr lang="it-IT" dirty="0" smtClean="0"/>
              <a:t>Analisi dei desideri</a:t>
            </a:r>
          </a:p>
          <a:p>
            <a:pPr lvl="2"/>
            <a:r>
              <a:rPr lang="it-IT" dirty="0" smtClean="0"/>
              <a:t>Lo svuotamento dell’io </a:t>
            </a:r>
            <a:r>
              <a:rPr lang="it-IT" dirty="0" err="1" smtClean="0"/>
              <a:t>egoico</a:t>
            </a:r>
            <a:endParaRPr lang="it-IT" dirty="0" smtClean="0"/>
          </a:p>
          <a:p>
            <a:pPr lvl="1"/>
            <a:r>
              <a:rPr lang="it-IT" dirty="0" smtClean="0"/>
              <a:t>La perfezione della carità</a:t>
            </a:r>
          </a:p>
          <a:p>
            <a:pPr lvl="1"/>
            <a:r>
              <a:rPr lang="it-IT" dirty="0" smtClean="0"/>
              <a:t>La via del silenzio (la meditazione)</a:t>
            </a:r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188260" y="4262719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461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L’inculturazione come nuova pratica catechistica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02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Indicazioni e proposte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Negri (1961)-Milanesi (1970)</a:t>
            </a:r>
          </a:p>
          <a:p>
            <a:r>
              <a:rPr lang="en-US" dirty="0"/>
              <a:t>T.H. </a:t>
            </a:r>
            <a:r>
              <a:rPr lang="en-US" dirty="0" err="1"/>
              <a:t>Groome</a:t>
            </a:r>
            <a:r>
              <a:rPr lang="en-US" dirty="0"/>
              <a:t>, </a:t>
            </a:r>
            <a:r>
              <a:rPr lang="en-US" i="1" dirty="0"/>
              <a:t>Christian religious education. Sharing our story and vision, </a:t>
            </a:r>
            <a:r>
              <a:rPr lang="en-US" dirty="0" err="1"/>
              <a:t>HarperColins</a:t>
            </a:r>
            <a:r>
              <a:rPr lang="en-US" dirty="0"/>
              <a:t> Publishers Ltd., New York </a:t>
            </a:r>
            <a:r>
              <a:rPr lang="en-US" dirty="0" smtClean="0"/>
              <a:t>1980;  e Id.</a:t>
            </a:r>
            <a:r>
              <a:rPr lang="it-IT" dirty="0" smtClean="0"/>
              <a:t>,</a:t>
            </a:r>
            <a:r>
              <a:rPr lang="it-IT" i="1" dirty="0" smtClean="0"/>
              <a:t> </a:t>
            </a:r>
            <a:r>
              <a:rPr lang="it-IT" i="1" dirty="0"/>
              <a:t>Inculturazione: come procedere in un contesto pastorale </a:t>
            </a:r>
            <a:r>
              <a:rPr lang="it-IT" dirty="0"/>
              <a:t>in </a:t>
            </a:r>
            <a:r>
              <a:rPr lang="it-IT" dirty="0" err="1"/>
              <a:t>Concilium</a:t>
            </a:r>
            <a:r>
              <a:rPr lang="it-IT" dirty="0"/>
              <a:t> </a:t>
            </a:r>
            <a:r>
              <a:rPr lang="it-IT" dirty="0" smtClean="0"/>
              <a:t>1994,39, 1</a:t>
            </a:r>
            <a:r>
              <a:rPr lang="it-IT" dirty="0"/>
              <a:t>, </a:t>
            </a:r>
            <a:r>
              <a:rPr lang="it-IT" dirty="0" smtClean="0"/>
              <a:t>159-176. Il </a:t>
            </a:r>
            <a:r>
              <a:rPr lang="it-IT" dirty="0"/>
              <a:t>suo modello si articola in 5 </a:t>
            </a:r>
            <a:r>
              <a:rPr lang="it-IT" dirty="0" smtClean="0"/>
              <a:t>passaggi:</a:t>
            </a:r>
            <a:br>
              <a:rPr lang="it-IT" dirty="0" smtClean="0"/>
            </a:br>
            <a:endParaRPr lang="it-IT" dirty="0"/>
          </a:p>
          <a:p>
            <a:pPr marL="914400" lvl="1" indent="-457200" hangingPunct="0">
              <a:buFont typeface="+mj-lt"/>
              <a:buAutoNum type="arabicPeriod"/>
            </a:pPr>
            <a:r>
              <a:rPr lang="it-IT" dirty="0" err="1" smtClean="0"/>
              <a:t>coscientizzare</a:t>
            </a:r>
            <a:r>
              <a:rPr lang="it-IT" dirty="0" smtClean="0"/>
              <a:t> </a:t>
            </a:r>
            <a:r>
              <a:rPr lang="it-IT" dirty="0"/>
              <a:t>il gruppo e l’individuo circa la propria matrice culturale</a:t>
            </a:r>
          </a:p>
          <a:p>
            <a:pPr marL="914400" lvl="1" indent="-457200" hangingPunct="0">
              <a:buFont typeface="+mj-lt"/>
              <a:buAutoNum type="arabicPeriod"/>
            </a:pPr>
            <a:r>
              <a:rPr lang="it-IT" dirty="0"/>
              <a:t>collegare la dimensione culturale con il proprio vissuto</a:t>
            </a:r>
          </a:p>
          <a:p>
            <a:pPr marL="914400" lvl="1" indent="-457200" hangingPunct="0">
              <a:buFont typeface="+mj-lt"/>
              <a:buAutoNum type="arabicPeriod"/>
            </a:pPr>
            <a:r>
              <a:rPr lang="it-IT" dirty="0"/>
              <a:t>fare una analisi critica</a:t>
            </a:r>
          </a:p>
          <a:p>
            <a:pPr marL="914400" lvl="1" indent="-457200" hangingPunct="0">
              <a:buFont typeface="+mj-lt"/>
              <a:buAutoNum type="arabicPeriod"/>
            </a:pPr>
            <a:r>
              <a:rPr lang="it-IT" dirty="0"/>
              <a:t>proporre ampliamenti  (</a:t>
            </a:r>
            <a:r>
              <a:rPr lang="it-IT" dirty="0">
                <a:sym typeface="Symbol" panose="05050102010706020507" pitchFamily="18" charset="2"/>
              </a:rPr>
              <a:t></a:t>
            </a:r>
            <a:r>
              <a:rPr lang="it-IT" dirty="0"/>
              <a:t> fonti evangeliche)</a:t>
            </a:r>
          </a:p>
          <a:p>
            <a:pPr marL="914400" lvl="1" indent="-457200" hangingPunct="0">
              <a:buFont typeface="+mj-lt"/>
              <a:buAutoNum type="arabicPeriod"/>
            </a:pPr>
            <a:r>
              <a:rPr lang="it-IT" dirty="0"/>
              <a:t>creare </a:t>
            </a:r>
            <a:r>
              <a:rPr lang="it-IT" dirty="0" err="1"/>
              <a:t>riespressioni</a:t>
            </a:r>
            <a:r>
              <a:rPr lang="it-IT" dirty="0"/>
              <a:t> </a:t>
            </a:r>
            <a:r>
              <a:rPr lang="it-IT" dirty="0" smtClean="0"/>
              <a:t>linguistiche</a:t>
            </a:r>
            <a:endParaRPr lang="it-IT" dirty="0"/>
          </a:p>
          <a:p>
            <a:pPr lvl="1"/>
            <a:endParaRPr lang="en-US" dirty="0"/>
          </a:p>
          <a:p>
            <a:r>
              <a:rPr lang="it-IT" dirty="0" err="1" smtClean="0"/>
              <a:t>Fossion</a:t>
            </a:r>
            <a:r>
              <a:rPr lang="it-IT" dirty="0" smtClean="0"/>
              <a:t> (1990)</a:t>
            </a:r>
          </a:p>
          <a:p>
            <a:r>
              <a:rPr lang="it-IT" dirty="0" smtClean="0"/>
              <a:t>Meddi (2004)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215154" y="5338483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35771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Indicazioni e proposte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proposta 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 smtClean="0"/>
              <a:t>La conoscenza di sé e dei propri riferimenti culturali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 smtClean="0"/>
              <a:t>Il confronto sulle attese di speranza (salvezza)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 smtClean="0"/>
              <a:t>L’allargamento della proposta (evangelizzazione)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 smtClean="0"/>
              <a:t>La guarigione (conversione)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 smtClean="0"/>
              <a:t>L’abilitazione (formazione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 smtClean="0"/>
              <a:t>La simbolizzazione linguistica (appartenenza ecclesiale)</a:t>
            </a:r>
          </a:p>
          <a:p>
            <a:pPr lvl="1"/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201707" y="5351931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2899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Percorso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Introduzione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Nella storia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Direttorio 1997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Inculturare l’annuncio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Inculturare la formazione cristiana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Inculturazione come pratica catechistica</a:t>
            </a:r>
            <a:br>
              <a:rPr lang="it-IT" dirty="0" smtClean="0"/>
            </a:b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65613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Uso delle </a:t>
            </a:r>
            <a:r>
              <a:rPr lang="it-IT" dirty="0" smtClean="0"/>
              <a:t>parole</a:t>
            </a:r>
          </a:p>
          <a:p>
            <a:r>
              <a:rPr lang="it-IT" dirty="0" smtClean="0"/>
              <a:t>Importanza</a:t>
            </a:r>
          </a:p>
          <a:p>
            <a:pPr lvl="1"/>
            <a:r>
              <a:rPr lang="it-IT" dirty="0" smtClean="0"/>
              <a:t>Per il processo di qualità della formazione cristiana, per l’obiettivo formare «discepoli-missionari»</a:t>
            </a:r>
          </a:p>
          <a:p>
            <a:pPr lvl="1"/>
            <a:r>
              <a:rPr lang="it-IT" dirty="0" smtClean="0"/>
              <a:t>È necessario superare il secondo compito della pastorale di NE</a:t>
            </a:r>
          </a:p>
          <a:p>
            <a:pPr lvl="2"/>
            <a:r>
              <a:rPr lang="it-IT" dirty="0" smtClean="0"/>
              <a:t>Il primo è assicurare la trasmissione-comunicazione</a:t>
            </a:r>
          </a:p>
          <a:p>
            <a:pPr lvl="2"/>
            <a:r>
              <a:rPr lang="it-IT" dirty="0" smtClean="0"/>
              <a:t>Il secondo è costruire la personalità cristiana (gli «habitus», </a:t>
            </a:r>
            <a:r>
              <a:rPr lang="it-IT" dirty="0" err="1" smtClean="0"/>
              <a:t>cf</a:t>
            </a:r>
            <a:r>
              <a:rPr lang="it-IT" dirty="0" smtClean="0"/>
              <a:t>. EN 44, EG 171)</a:t>
            </a:r>
          </a:p>
          <a:p>
            <a:pPr lvl="1"/>
            <a:r>
              <a:rPr lang="it-IT" dirty="0" smtClean="0"/>
              <a:t>Si collega al tema della maturità o statura di Cristo (</a:t>
            </a:r>
            <a:r>
              <a:rPr lang="it-IT" dirty="0" err="1" smtClean="0"/>
              <a:t>Ef</a:t>
            </a:r>
            <a:r>
              <a:rPr lang="it-IT" dirty="0" smtClean="0"/>
              <a:t>. 4,13)</a:t>
            </a:r>
          </a:p>
          <a:p>
            <a:pPr lvl="1"/>
            <a:r>
              <a:rPr lang="it-IT" dirty="0" smtClean="0"/>
              <a:t>Che significa andare oltre la pastorale di socializzazione e </a:t>
            </a:r>
            <a:r>
              <a:rPr lang="it-IT" dirty="0" err="1" smtClean="0"/>
              <a:t>sacramentalizzazione</a:t>
            </a:r>
            <a:r>
              <a:rPr lang="it-IT" dirty="0" smtClean="0"/>
              <a:t> che spesso crea solo «formalismo religioso»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174812" y="1529790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29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Riferimenti globali</a:t>
            </a:r>
          </a:p>
          <a:p>
            <a:pPr lvl="1"/>
            <a:r>
              <a:rPr lang="it-IT" dirty="0"/>
              <a:t>Y. </a:t>
            </a:r>
            <a:r>
              <a:rPr lang="it-IT" dirty="0" err="1"/>
              <a:t>Congar</a:t>
            </a:r>
            <a:r>
              <a:rPr lang="it-IT" dirty="0"/>
              <a:t>, </a:t>
            </a:r>
            <a:r>
              <a:rPr lang="it-IT" i="1" dirty="0" err="1"/>
              <a:t>Cristianisme</a:t>
            </a:r>
            <a:r>
              <a:rPr lang="it-IT" i="1" dirty="0"/>
              <a:t> </a:t>
            </a:r>
            <a:r>
              <a:rPr lang="it-IT" i="1" dirty="0" err="1"/>
              <a:t>comme</a:t>
            </a:r>
            <a:r>
              <a:rPr lang="it-IT" i="1" dirty="0"/>
              <a:t> </a:t>
            </a:r>
            <a:r>
              <a:rPr lang="it-IT" i="1" dirty="0" err="1"/>
              <a:t>foi</a:t>
            </a:r>
            <a:r>
              <a:rPr lang="it-IT" i="1" dirty="0"/>
              <a:t> et </a:t>
            </a:r>
            <a:r>
              <a:rPr lang="it-IT" i="1" dirty="0" err="1"/>
              <a:t>comme</a:t>
            </a:r>
            <a:r>
              <a:rPr lang="it-IT" i="1" dirty="0"/>
              <a:t> culture, </a:t>
            </a:r>
            <a:r>
              <a:rPr lang="it-IT" i="1" dirty="0" smtClean="0"/>
              <a:t>in </a:t>
            </a:r>
            <a:r>
              <a:rPr lang="it-IT" dirty="0" smtClean="0"/>
              <a:t>Aa</a:t>
            </a:r>
            <a:r>
              <a:rPr lang="it-IT" dirty="0"/>
              <a:t>. </a:t>
            </a:r>
            <a:r>
              <a:rPr lang="it-IT" dirty="0" err="1"/>
              <a:t>Vv</a:t>
            </a:r>
            <a:r>
              <a:rPr lang="it-IT" dirty="0"/>
              <a:t>., Evangelizzazione e culture. Atti del congresso internazionale scientifico di </a:t>
            </a:r>
            <a:r>
              <a:rPr lang="it-IT" dirty="0" err="1"/>
              <a:t>missiologia</a:t>
            </a:r>
            <a:r>
              <a:rPr lang="it-IT" dirty="0"/>
              <a:t>. Roma, 5-12 ottobre 1975, </a:t>
            </a:r>
            <a:r>
              <a:rPr lang="it-IT" dirty="0" err="1"/>
              <a:t>Urbaniana</a:t>
            </a:r>
            <a:r>
              <a:rPr lang="it-IT" dirty="0"/>
              <a:t> </a:t>
            </a:r>
            <a:r>
              <a:rPr lang="it-IT" dirty="0" err="1"/>
              <a:t>University</a:t>
            </a:r>
            <a:r>
              <a:rPr lang="it-IT" dirty="0"/>
              <a:t> Press, Roma 1976, 83-103.</a:t>
            </a:r>
          </a:p>
          <a:p>
            <a:pPr lvl="1"/>
            <a:r>
              <a:rPr lang="it-IT" dirty="0" smtClean="0"/>
              <a:t>S.D</a:t>
            </a:r>
            <a:r>
              <a:rPr lang="it-IT" dirty="0"/>
              <a:t>. </a:t>
            </a:r>
            <a:r>
              <a:rPr lang="it-IT" dirty="0" err="1"/>
              <a:t>Lourdusamy</a:t>
            </a:r>
            <a:r>
              <a:rPr lang="it-IT" dirty="0"/>
              <a:t>, </a:t>
            </a:r>
            <a:r>
              <a:rPr lang="it-IT" i="1" dirty="0"/>
              <a:t>Incarnazione del messaggio evangelico nelle culture dei vari popoli, Istituto di Catechesi Missionaria, Andate ed Insegnate. Commento all'esortazione Apostolica "</a:t>
            </a:r>
            <a:r>
              <a:rPr lang="it-IT" i="1" dirty="0" err="1"/>
              <a:t>CatechesiTradendae</a:t>
            </a:r>
            <a:r>
              <a:rPr lang="it-IT" i="1" dirty="0"/>
              <a:t>" di Giovanni Paolo II, </a:t>
            </a:r>
            <a:r>
              <a:rPr lang="it-IT" dirty="0" err="1"/>
              <a:t>Urbaniana</a:t>
            </a:r>
            <a:r>
              <a:rPr lang="it-IT" dirty="0"/>
              <a:t> </a:t>
            </a:r>
            <a:r>
              <a:rPr lang="it-IT" dirty="0" err="1"/>
              <a:t>University</a:t>
            </a:r>
            <a:r>
              <a:rPr lang="it-IT" dirty="0"/>
              <a:t> Press-EMI, </a:t>
            </a:r>
            <a:r>
              <a:rPr lang="it-IT" dirty="0" smtClean="0"/>
              <a:t>Roma-Bologna 1980</a:t>
            </a:r>
            <a:r>
              <a:rPr lang="it-IT" dirty="0"/>
              <a:t>, 519-540.</a:t>
            </a:r>
          </a:p>
          <a:p>
            <a:pPr lvl="1"/>
            <a:r>
              <a:rPr lang="it-IT" dirty="0" err="1" smtClean="0"/>
              <a:t>Coincat</a:t>
            </a:r>
            <a:r>
              <a:rPr lang="it-IT" dirty="0" smtClean="0"/>
              <a:t> </a:t>
            </a:r>
            <a:r>
              <a:rPr lang="it-IT" dirty="0"/>
              <a:t>[Consiglio Internazionale Per </a:t>
            </a:r>
            <a:r>
              <a:rPr lang="it-IT" dirty="0" err="1" smtClean="0"/>
              <a:t>La</a:t>
            </a:r>
            <a:r>
              <a:rPr lang="it-IT" dirty="0" err="1"/>
              <a:t>Catechesi</a:t>
            </a:r>
            <a:r>
              <a:rPr lang="it-IT" dirty="0"/>
              <a:t>] </a:t>
            </a:r>
            <a:r>
              <a:rPr lang="it-IT" dirty="0" smtClean="0"/>
              <a:t>, </a:t>
            </a:r>
            <a:r>
              <a:rPr lang="it-IT" i="1" dirty="0"/>
              <a:t>Instrumentum </a:t>
            </a:r>
            <a:r>
              <a:rPr lang="it-IT" i="1" dirty="0" err="1"/>
              <a:t>laboris</a:t>
            </a:r>
            <a:r>
              <a:rPr lang="it-IT" i="1" dirty="0"/>
              <a:t>. Inculturazione della fede e </a:t>
            </a:r>
            <a:r>
              <a:rPr lang="it-IT" i="1" dirty="0" err="1"/>
              <a:t>linguagio</a:t>
            </a:r>
            <a:r>
              <a:rPr lang="it-IT" i="1" dirty="0"/>
              <a:t>  della catechesi. alcune considerazioni e proposte, </a:t>
            </a:r>
            <a:r>
              <a:rPr lang="it-IT" dirty="0" smtClean="0"/>
              <a:t>1992</a:t>
            </a:r>
          </a:p>
          <a:p>
            <a:pPr lvl="1"/>
            <a:r>
              <a:rPr lang="it-IT" dirty="0"/>
              <a:t>J. </a:t>
            </a:r>
            <a:r>
              <a:rPr lang="it-IT" dirty="0" err="1"/>
              <a:t>Gevaert</a:t>
            </a:r>
            <a:r>
              <a:rPr lang="it-IT" dirty="0"/>
              <a:t>, </a:t>
            </a:r>
            <a:r>
              <a:rPr lang="it-IT" i="1" dirty="0"/>
              <a:t>Catechesi e cultura contemporanea, </a:t>
            </a:r>
            <a:r>
              <a:rPr lang="it-IT" dirty="0" err="1"/>
              <a:t>Elledici</a:t>
            </a:r>
            <a:r>
              <a:rPr lang="it-IT" dirty="0"/>
              <a:t>, Torino </a:t>
            </a:r>
            <a:r>
              <a:rPr lang="it-IT" dirty="0" smtClean="0"/>
              <a:t>1993</a:t>
            </a:r>
            <a:endParaRPr lang="it-IT" dirty="0"/>
          </a:p>
          <a:p>
            <a:pPr lvl="1"/>
            <a:r>
              <a:rPr lang="it-IT" dirty="0"/>
              <a:t>T.H. </a:t>
            </a:r>
            <a:r>
              <a:rPr lang="it-IT" dirty="0" err="1"/>
              <a:t>Groome</a:t>
            </a:r>
            <a:r>
              <a:rPr lang="it-IT" dirty="0"/>
              <a:t>, </a:t>
            </a:r>
            <a:r>
              <a:rPr lang="it-IT" i="1" dirty="0"/>
              <a:t>Inculturazione: come procedere in un contesto pastorale, </a:t>
            </a:r>
            <a:r>
              <a:rPr lang="it-IT" dirty="0"/>
              <a:t>in </a:t>
            </a:r>
            <a:r>
              <a:rPr lang="it-IT" dirty="0" err="1"/>
              <a:t>Concilium</a:t>
            </a:r>
            <a:r>
              <a:rPr lang="it-IT" dirty="0"/>
              <a:t> 1994, 30,1,, 159-176</a:t>
            </a:r>
            <a:r>
              <a:rPr lang="it-IT" dirty="0" smtClean="0"/>
              <a:t>.</a:t>
            </a:r>
          </a:p>
          <a:p>
            <a:pPr lvl="1"/>
            <a:r>
              <a:rPr lang="fr-FR" dirty="0"/>
              <a:t>G. Adler, </a:t>
            </a:r>
            <a:r>
              <a:rPr lang="fr-FR" i="1" dirty="0" err="1"/>
              <a:t>Inculturer</a:t>
            </a:r>
            <a:r>
              <a:rPr lang="fr-FR" i="1" dirty="0"/>
              <a:t> la foi, </a:t>
            </a:r>
            <a:r>
              <a:rPr lang="fr-FR" i="1" dirty="0" smtClean="0"/>
              <a:t>in </a:t>
            </a:r>
            <a:r>
              <a:rPr lang="fr-FR" dirty="0" smtClean="0"/>
              <a:t>Catéchèse</a:t>
            </a:r>
            <a:r>
              <a:rPr lang="fr-FR" dirty="0"/>
              <a:t>, 1999, 39, 154, 84-99</a:t>
            </a:r>
            <a:r>
              <a:rPr lang="fr-FR" i="1" dirty="0" smtClean="0"/>
              <a:t>.</a:t>
            </a:r>
          </a:p>
          <a:p>
            <a:pPr lvl="1"/>
            <a:r>
              <a:rPr lang="it-IT" dirty="0"/>
              <a:t>L. Meddi, </a:t>
            </a:r>
            <a:r>
              <a:rPr lang="it-IT" i="1" dirty="0"/>
              <a:t>Cultura e catechesi: un rapporto naturale, </a:t>
            </a:r>
            <a:r>
              <a:rPr lang="it-IT" i="1" dirty="0" smtClean="0"/>
              <a:t>in </a:t>
            </a:r>
            <a:r>
              <a:rPr lang="it-IT" dirty="0" err="1" smtClean="0"/>
              <a:t>Currò</a:t>
            </a:r>
            <a:r>
              <a:rPr lang="it-IT" dirty="0" smtClean="0"/>
              <a:t> </a:t>
            </a:r>
            <a:r>
              <a:rPr lang="it-IT" dirty="0"/>
              <a:t>S. (a cura di), Alterità e catechesi, </a:t>
            </a:r>
            <a:r>
              <a:rPr lang="it-IT" dirty="0" err="1"/>
              <a:t>Elledici</a:t>
            </a:r>
            <a:r>
              <a:rPr lang="it-IT" dirty="0"/>
              <a:t>, Torino 2003, 51-67</a:t>
            </a:r>
            <a:r>
              <a:rPr lang="it-IT" dirty="0" smtClean="0"/>
              <a:t>.</a:t>
            </a:r>
            <a:endParaRPr lang="fr-FR" i="1" dirty="0" smtClean="0"/>
          </a:p>
          <a:p>
            <a:pPr lvl="1"/>
            <a:r>
              <a:rPr lang="it-IT" dirty="0"/>
              <a:t>F.-V. Anthony, </a:t>
            </a:r>
            <a:r>
              <a:rPr lang="it-IT" i="1" dirty="0"/>
              <a:t>Inculturazione e catechesi, </a:t>
            </a:r>
            <a:r>
              <a:rPr lang="it-IT" dirty="0" smtClean="0"/>
              <a:t>in Itinerarium</a:t>
            </a:r>
            <a:r>
              <a:rPr lang="it-IT" dirty="0"/>
              <a:t>, 2004,12,26, 145-170</a:t>
            </a:r>
            <a:r>
              <a:rPr lang="it-IT" dirty="0" smtClean="0"/>
              <a:t>.</a:t>
            </a:r>
          </a:p>
          <a:p>
            <a:pPr lvl="1"/>
            <a:r>
              <a:rPr lang="it-IT" dirty="0"/>
              <a:t>J.C. </a:t>
            </a:r>
            <a:r>
              <a:rPr lang="it-IT" dirty="0" err="1"/>
              <a:t>Scannone</a:t>
            </a:r>
            <a:r>
              <a:rPr lang="it-IT" dirty="0"/>
              <a:t>, </a:t>
            </a:r>
            <a:r>
              <a:rPr lang="it-IT" i="1" dirty="0"/>
              <a:t>L'inculturazione dell'</a:t>
            </a:r>
            <a:r>
              <a:rPr lang="it-IT" i="1" dirty="0" err="1"/>
              <a:t>Evangelii</a:t>
            </a:r>
            <a:r>
              <a:rPr lang="it-IT" i="1" dirty="0"/>
              <a:t> </a:t>
            </a:r>
            <a:r>
              <a:rPr lang="it-IT" i="1" dirty="0" err="1"/>
              <a:t>gaudium</a:t>
            </a:r>
            <a:r>
              <a:rPr lang="it-IT" i="1" dirty="0"/>
              <a:t>: chiavi di lettura, </a:t>
            </a:r>
            <a:r>
              <a:rPr lang="it-IT" dirty="0" smtClean="0"/>
              <a:t>in Yanez </a:t>
            </a:r>
            <a:r>
              <a:rPr lang="it-IT" dirty="0"/>
              <a:t>M.H. (a cura di), </a:t>
            </a:r>
            <a:r>
              <a:rPr lang="it-IT" dirty="0" err="1"/>
              <a:t>Evangelii</a:t>
            </a:r>
            <a:r>
              <a:rPr lang="it-IT" dirty="0"/>
              <a:t> </a:t>
            </a:r>
            <a:r>
              <a:rPr lang="it-IT" dirty="0" err="1"/>
              <a:t>Gaudium</a:t>
            </a:r>
            <a:r>
              <a:rPr lang="it-IT" dirty="0"/>
              <a:t>: il testo ci interroga. Chiavi di lettura, testimonianze e prospettive, Pontificio Istituto Biblico, Roma 2014, 159-170.</a:t>
            </a:r>
          </a:p>
          <a:p>
            <a:pPr lvl="1"/>
            <a:endParaRPr lang="it-IT" dirty="0" smtClean="0"/>
          </a:p>
          <a:p>
            <a:pPr lvl="1"/>
            <a:endParaRPr lang="it-IT" dirty="0"/>
          </a:p>
          <a:p>
            <a:pPr lvl="1"/>
            <a:endParaRPr lang="fr-FR" i="1" dirty="0"/>
          </a:p>
          <a:p>
            <a:pPr lvl="1"/>
            <a:endParaRPr lang="it-IT" dirty="0"/>
          </a:p>
          <a:p>
            <a:pPr lvl="1"/>
            <a:endParaRPr lang="it-IT" i="1" dirty="0"/>
          </a:p>
          <a:p>
            <a:pPr lvl="1"/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174812" y="1529790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145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Percorso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Introduzione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Nella storia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Direttorio 1997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Inculturare l’annuncio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Inculturare la formazione cristiana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Inculturazione come pratica catechistica</a:t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5" name="Ovale 4"/>
          <p:cNvSpPr/>
          <p:nvPr/>
        </p:nvSpPr>
        <p:spPr>
          <a:xfrm>
            <a:off x="174812" y="1529790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76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Nella storia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Catechesi per la mentalità cristiana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52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Nella storia. Catechesi per la mentalità cristiana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Le indicazioni di Propaganda Fide</a:t>
            </a:r>
          </a:p>
          <a:p>
            <a:pPr lvl="1"/>
            <a:r>
              <a:rPr lang="it-IT" dirty="0"/>
              <a:t>«Non compite nessun sforzo, non usate alcun mezzo di persuasione per indurre quei popoli a mutare i loro riti, le loro consuetudini e i loro costumi, a meno che non siano apertamente contrari alla religione e ai buoni costumi. </a:t>
            </a:r>
            <a:r>
              <a:rPr lang="it-IT" b="1" dirty="0"/>
              <a:t>Che cosa c'è infatti di più assurdo che trapiantare in Cina la Francia, la Spagna, l'Italia o qualche altro paese d'Europa? </a:t>
            </a:r>
            <a:r>
              <a:rPr lang="it-IT" dirty="0"/>
              <a:t>Non è questo che voi dovete introdurre, ma la fede, che non respinge né lede i riti e le consuetudini di alcun popolo, purché non siano cattivi, ma vuole piuttosto salvaguardarli e consolidarli. (...) Quanto ai costumi che sono manifestamente cattivi, sarà bene rimuoverli con l'atteggiamento e col silenzio più che con le parole, cogliendo beninteso l'occasione di sradicarli pian piano e quasi insensibilmente, una volta che gli animi siano disposti ad abbracciare la verità</a:t>
            </a:r>
            <a:r>
              <a:rPr lang="it-IT" dirty="0" smtClean="0"/>
              <a:t>»</a:t>
            </a:r>
          </a:p>
          <a:p>
            <a:r>
              <a:rPr lang="it-IT" dirty="0"/>
              <a:t> </a:t>
            </a:r>
            <a:r>
              <a:rPr lang="it-IT" sz="1700" dirty="0" smtClean="0"/>
              <a:t>l‘ "</a:t>
            </a:r>
            <a:r>
              <a:rPr lang="it-IT" sz="1700" dirty="0"/>
              <a:t>Istruzione per i Vicari Apostolici della Cocincina, del Tonchino e della Cina", del </a:t>
            </a:r>
            <a:r>
              <a:rPr lang="it-IT" sz="1700" dirty="0" smtClean="0"/>
              <a:t>1659[</a:t>
            </a:r>
            <a:r>
              <a:rPr lang="pt-BR" sz="1700" i="1" dirty="0"/>
              <a:t>Sacrae Congregationis de Propaganda Fide memoria rerum</a:t>
            </a:r>
            <a:r>
              <a:rPr lang="pt-BR" sz="1700" dirty="0"/>
              <a:t>, vol. </a:t>
            </a:r>
            <a:r>
              <a:rPr lang="pt-BR" sz="1700" dirty="0" smtClean="0"/>
              <a:t>III/2</a:t>
            </a:r>
            <a:r>
              <a:rPr lang="it-IT" sz="1700" dirty="0" smtClean="0"/>
              <a:t>]</a:t>
            </a:r>
          </a:p>
        </p:txBody>
      </p:sp>
      <p:sp>
        <p:nvSpPr>
          <p:cNvPr id="6" name="Ovale 5"/>
          <p:cNvSpPr/>
          <p:nvPr/>
        </p:nvSpPr>
        <p:spPr>
          <a:xfrm>
            <a:off x="147918" y="2067672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288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Nella storia. Catechesi per la mentalità cristiana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indicazioni di Propaganda Fide</a:t>
            </a:r>
          </a:p>
          <a:p>
            <a:r>
              <a:rPr lang="it-IT" dirty="0" smtClean="0"/>
              <a:t>Le separazioni cultura-fede in Europa nel XIX secolo</a:t>
            </a:r>
          </a:p>
          <a:p>
            <a:r>
              <a:rPr lang="it-IT" dirty="0" smtClean="0"/>
              <a:t>L’analisi della scristianizzazione in Francia</a:t>
            </a:r>
          </a:p>
          <a:p>
            <a:r>
              <a:rPr lang="it-IT" dirty="0" smtClean="0"/>
              <a:t>Evangelizzare attraverso ponti culturali (</a:t>
            </a:r>
            <a:r>
              <a:rPr lang="it-IT" dirty="0" err="1" smtClean="0"/>
              <a:t>Hofinger</a:t>
            </a:r>
            <a:r>
              <a:rPr lang="it-IT" dirty="0" smtClean="0"/>
              <a:t> e </a:t>
            </a:r>
            <a:r>
              <a:rPr lang="it-IT" dirty="0" err="1" smtClean="0"/>
              <a:t>Nebreda</a:t>
            </a:r>
            <a:r>
              <a:rPr lang="it-IT" dirty="0" smtClean="0"/>
              <a:t>)</a:t>
            </a:r>
          </a:p>
          <a:p>
            <a:r>
              <a:rPr lang="it-IT" dirty="0" smtClean="0"/>
              <a:t>L’aggiornamento di Giovanni XXIII e l’attenzione al linguaggio di Paolo VI (EN 52?)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147918" y="2067672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538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Nella storia. Catechesi per la mentalità cristiana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i="1" dirty="0" smtClean="0"/>
              <a:t>Lettera </a:t>
            </a:r>
            <a:r>
              <a:rPr lang="it-IT" i="1" dirty="0"/>
              <a:t>del P. </a:t>
            </a:r>
            <a:r>
              <a:rPr lang="it-IT" i="1" dirty="0" err="1"/>
              <a:t>Arrupe</a:t>
            </a:r>
            <a:r>
              <a:rPr lang="it-IT" i="1" dirty="0"/>
              <a:t> sull'inculturazione (14 maggio 1978</a:t>
            </a:r>
            <a:r>
              <a:rPr lang="it-IT" i="1" dirty="0" smtClean="0"/>
              <a:t>), </a:t>
            </a:r>
            <a:r>
              <a:rPr lang="it-IT" dirty="0" smtClean="0"/>
              <a:t>in </a:t>
            </a:r>
            <a:r>
              <a:rPr lang="it-IT" dirty="0"/>
              <a:t>Aa. </a:t>
            </a:r>
            <a:r>
              <a:rPr lang="it-IT" dirty="0" err="1"/>
              <a:t>Vv</a:t>
            </a:r>
            <a:r>
              <a:rPr lang="it-IT" dirty="0"/>
              <a:t>., Inculturazione. Concetti-problemi-orientamenti, Centro </a:t>
            </a:r>
            <a:r>
              <a:rPr lang="it-IT" dirty="0" err="1"/>
              <a:t>Ignatianum</a:t>
            </a:r>
            <a:r>
              <a:rPr lang="it-IT" dirty="0"/>
              <a:t> </a:t>
            </a:r>
            <a:r>
              <a:rPr lang="it-IT" dirty="0" err="1"/>
              <a:t>Spiritualitatis</a:t>
            </a:r>
            <a:r>
              <a:rPr lang="it-IT" dirty="0"/>
              <a:t>, 1979, 144-153.</a:t>
            </a:r>
          </a:p>
          <a:p>
            <a:pPr lvl="1"/>
            <a:r>
              <a:rPr lang="it-IT" dirty="0" smtClean="0"/>
              <a:t>Inculturazione del Vangelo</a:t>
            </a:r>
          </a:p>
          <a:p>
            <a:pPr lvl="1"/>
            <a:r>
              <a:rPr lang="it-IT" dirty="0" smtClean="0"/>
              <a:t>Evangelizzazione della cultura</a:t>
            </a:r>
            <a:endParaRPr lang="it-IT" dirty="0"/>
          </a:p>
          <a:p>
            <a:pPr lvl="1"/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161365" y="2027331"/>
            <a:ext cx="1492623" cy="968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0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1650</Words>
  <Application>Microsoft Office PowerPoint</Application>
  <PresentationFormat>Widescreen</PresentationFormat>
  <Paragraphs>158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Tema di Office</vt:lpstr>
      <vt:lpstr>Inculturazione e catechesi. La catechesi inculturata via  della personalità cristiana</vt:lpstr>
      <vt:lpstr>introduzione</vt:lpstr>
      <vt:lpstr>introduzione</vt:lpstr>
      <vt:lpstr>introduzione</vt:lpstr>
      <vt:lpstr>Percorso </vt:lpstr>
      <vt:lpstr>Nella storia</vt:lpstr>
      <vt:lpstr>Nella storia. Catechesi per la mentalità cristiana </vt:lpstr>
      <vt:lpstr>Nella storia. Catechesi per la mentalità cristiana </vt:lpstr>
      <vt:lpstr>Nella storia. Catechesi per la mentalità cristiana </vt:lpstr>
      <vt:lpstr>Nella storia. Catechesi per la mentalità cristiana </vt:lpstr>
      <vt:lpstr>Nella storia. Catechesi per la mentalità cristiana </vt:lpstr>
      <vt:lpstr>Le indicazioni del Direttorio generale per la catechesi, 1997</vt:lpstr>
      <vt:lpstr>I criteri per la esposizione del messaggio</vt:lpstr>
      <vt:lpstr>Il processo di interiorizzazione</vt:lpstr>
      <vt:lpstr>Il processo di interiorizzazione</vt:lpstr>
      <vt:lpstr>Inculturare l’annuncio</vt:lpstr>
      <vt:lpstr>Inculturare la comunicazione</vt:lpstr>
      <vt:lpstr>Inculturare il messaggio</vt:lpstr>
      <vt:lpstr>Inculturare la formazione cristiana</vt:lpstr>
      <vt:lpstr>Inculturare la formazione cristiana</vt:lpstr>
      <vt:lpstr>Inculturare la formazione cristiana</vt:lpstr>
      <vt:lpstr>Inculturare la formazione cristiana</vt:lpstr>
      <vt:lpstr>L’inculturazione come nuova pratica catechistica</vt:lpstr>
      <vt:lpstr>Indicazioni e proposte</vt:lpstr>
      <vt:lpstr>Indicazioni e proposte</vt:lpstr>
      <vt:lpstr>Percorso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Inculturazione e catechesi La catechesi inculturata via della personalità cristiana</dc:title>
  <dc:creator>luciano meddi</dc:creator>
  <cp:lastModifiedBy>luciano meddi</cp:lastModifiedBy>
  <cp:revision>17</cp:revision>
  <dcterms:created xsi:type="dcterms:W3CDTF">2016-01-19T06:41:56Z</dcterms:created>
  <dcterms:modified xsi:type="dcterms:W3CDTF">2016-01-20T12:22:55Z</dcterms:modified>
</cp:coreProperties>
</file>