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  <p:sldId id="262" r:id="rId10"/>
    <p:sldId id="273" r:id="rId11"/>
    <p:sldId id="272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7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00CD8-E96F-4450-97A6-9C3D124AEF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910484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15154-BAFE-42B1-9119-A9B1A992E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172758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15154-BAFE-42B1-9119-A9B1A992E434}" type="slidenum">
              <a:rPr lang="it-IT" smtClean="0"/>
              <a:t>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intestazion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4485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000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229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259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>
            <a:noAutofit/>
          </a:bodyPr>
          <a:lstStyle>
            <a:lvl1pPr algn="l">
              <a:defRPr sz="4000">
                <a:solidFill>
                  <a:schemeClr val="accent3">
                    <a:lumMod val="50000"/>
                  </a:schemeClr>
                </a:solidFill>
                <a:latin typeface="Britannic Bold" panose="020B0903060703020204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19672" y="1600200"/>
            <a:ext cx="7067128" cy="4525963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Trovi gli schemi in www.lucianomeddi.eu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fld id="{29D0304A-EA90-42F4-98DA-282825BCCB95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2050" name="Picture 2" descr="http://www.shakespeareinitaly.it/deposizione2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30" r="30840" b="14680"/>
          <a:stretch/>
        </p:blipFill>
        <p:spPr bwMode="auto">
          <a:xfrm>
            <a:off x="179512" y="116632"/>
            <a:ext cx="1230647" cy="193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93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59832" y="4406900"/>
            <a:ext cx="543488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131840" y="1294674"/>
            <a:ext cx="536287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Picture 2" descr="http://www.shakespeareinitaly.it/deposizione2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30" r="30840" b="14680"/>
          <a:stretch/>
        </p:blipFill>
        <p:spPr bwMode="auto">
          <a:xfrm>
            <a:off x="179512" y="1268760"/>
            <a:ext cx="2736304" cy="430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6513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618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055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15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794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883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408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909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iocesi.parma.it/new/images/SezioneChieseParma/battistero_portaoves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" y="404664"/>
            <a:ext cx="9135478" cy="6080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94070" y="52957"/>
            <a:ext cx="7772400" cy="14700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chemeClr val="tx2"/>
                </a:solidFill>
              </a:rPr>
              <a:t>N</a:t>
            </a:r>
            <a:r>
              <a:rPr lang="it-IT" sz="3600" b="1" dirty="0" smtClean="0">
                <a:solidFill>
                  <a:schemeClr val="tx2"/>
                </a:solidFill>
              </a:rPr>
              <a:t>arrare e raccontare Gesù.</a:t>
            </a:r>
            <a:br>
              <a:rPr lang="it-IT" sz="3600" b="1" dirty="0" smtClean="0">
                <a:solidFill>
                  <a:schemeClr val="tx2"/>
                </a:solidFill>
              </a:rPr>
            </a:br>
            <a:r>
              <a:rPr lang="it-IT" sz="3600" b="1" dirty="0" smtClean="0">
                <a:solidFill>
                  <a:schemeClr val="tx2"/>
                </a:solidFill>
              </a:rPr>
              <a:t>Compito della (nuova) evangelizzazione</a:t>
            </a:r>
            <a:endParaRPr lang="it-IT" sz="3600" b="1" dirty="0">
              <a:solidFill>
                <a:schemeClr val="tx2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5632198"/>
            <a:ext cx="6400800" cy="119898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Intervento di don Luciano Meddi</a:t>
            </a:r>
          </a:p>
          <a:p>
            <a:r>
              <a:rPr lang="it-IT" b="1" dirty="0" smtClean="0">
                <a:solidFill>
                  <a:schemeClr val="tx2"/>
                </a:solidFill>
              </a:rPr>
              <a:t>Parma 26 novembre</a:t>
            </a:r>
            <a:endParaRPr lang="it-IT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224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Annunciare la persona di Gesù: 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>4 </a:t>
            </a:r>
            <a:r>
              <a:rPr lang="it-IT" sz="3600" dirty="0"/>
              <a:t>interpretazioni </a:t>
            </a:r>
            <a:r>
              <a:rPr lang="it-IT" sz="3600" dirty="0" smtClean="0"/>
              <a:t>fondamentali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In intervento significativo</a:t>
            </a:r>
          </a:p>
          <a:p>
            <a:pPr marL="457200" lvl="1" indent="0">
              <a:buNone/>
            </a:pPr>
            <a:r>
              <a:rPr lang="it-IT" dirty="0" smtClean="0"/>
              <a:t>«</a:t>
            </a:r>
            <a:r>
              <a:rPr lang="it-IT" dirty="0"/>
              <a:t>L'uomo di oggi non capisce più immediatamente che il Sangue di Cristo sulla Croce è stato versato in espiazione dei nostri peccati. Sono formule grandi e vere, e che tuttavia non trovano più posto nella nostra </a:t>
            </a:r>
            <a:r>
              <a:rPr lang="it-IT" i="1" dirty="0"/>
              <a:t>forma mentis </a:t>
            </a:r>
            <a:r>
              <a:rPr lang="it-IT" dirty="0"/>
              <a:t>e nella nostra immagine del mondo; che devono essere per così dire tradotte e comprese in modo nuovo. </a:t>
            </a:r>
            <a:endParaRPr lang="it-IT" dirty="0" smtClean="0"/>
          </a:p>
          <a:p>
            <a:pPr marL="400050"/>
            <a:r>
              <a:rPr lang="it-IT" sz="2300" dirty="0"/>
              <a:t>Benedetto </a:t>
            </a:r>
            <a:r>
              <a:rPr lang="it-IT" sz="2300" dirty="0" smtClean="0"/>
              <a:t>XVI, </a:t>
            </a:r>
            <a:r>
              <a:rPr lang="it-IT" sz="2300" i="1" dirty="0"/>
              <a:t>Luce del Mondo. Il Papa, la Chiesa e i segni dei tempi. Una conversazione con Peter </a:t>
            </a:r>
            <a:r>
              <a:rPr lang="it-IT" sz="2300" i="1" dirty="0" err="1"/>
              <a:t>Seewald</a:t>
            </a:r>
            <a:r>
              <a:rPr lang="it-IT" sz="2300" i="1" dirty="0"/>
              <a:t>, 2010</a:t>
            </a:r>
            <a:r>
              <a:rPr lang="it-IT" sz="2300" i="1" dirty="0" smtClean="0"/>
              <a:t>, </a:t>
            </a:r>
            <a:r>
              <a:rPr lang="it-IT" sz="2300" dirty="0"/>
              <a:t>Libreria editrice </a:t>
            </a:r>
            <a:r>
              <a:rPr lang="it-IT" sz="2300" dirty="0" smtClean="0"/>
              <a:t>vaticana, 192</a:t>
            </a:r>
            <a:endParaRPr lang="it-IT" sz="2300" dirty="0"/>
          </a:p>
          <a:p>
            <a:pPr marL="5715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284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Annunciare la persona di Gesù: 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>4 </a:t>
            </a:r>
            <a:r>
              <a:rPr lang="it-IT" sz="3600" dirty="0"/>
              <a:t>interpretazioni </a:t>
            </a:r>
            <a:r>
              <a:rPr lang="it-IT" sz="3600" dirty="0" smtClean="0"/>
              <a:t>fondamentali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Evangelizzare è andare alla narrazione della fede di Gesù , prima di interpretarla (</a:t>
            </a:r>
            <a:r>
              <a:rPr lang="it-IT" dirty="0" err="1" smtClean="0"/>
              <a:t>inculturarla</a:t>
            </a:r>
            <a:r>
              <a:rPr lang="it-IT" dirty="0" smtClean="0"/>
              <a:t>) con linguaggi e dottrine</a:t>
            </a:r>
          </a:p>
          <a:p>
            <a:r>
              <a:rPr lang="it-IT" dirty="0" smtClean="0"/>
              <a:t>È tempo di un equilibrio nuovo tra mistero pasquale e mistero </a:t>
            </a:r>
            <a:r>
              <a:rPr lang="it-IT" dirty="0" err="1" smtClean="0"/>
              <a:t>prepasquale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174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Ridire la fede di Gesù: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nuclei fondamentali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La sua vocazione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/>
              <a:t>La </a:t>
            </a:r>
            <a:r>
              <a:rPr lang="it-IT" dirty="0"/>
              <a:t>sua </a:t>
            </a:r>
            <a:r>
              <a:rPr lang="it-IT" dirty="0" smtClean="0"/>
              <a:t>missione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/>
              <a:t>La </a:t>
            </a:r>
            <a:r>
              <a:rPr lang="it-IT" dirty="0"/>
              <a:t>sua </a:t>
            </a:r>
            <a:r>
              <a:rPr lang="it-IT" dirty="0" smtClean="0"/>
              <a:t>comunità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/>
              <a:t>Gli </a:t>
            </a:r>
            <a:r>
              <a:rPr lang="it-IT" dirty="0"/>
              <a:t>esiti (morì-fu </a:t>
            </a:r>
            <a:r>
              <a:rPr lang="it-IT" dirty="0" smtClean="0"/>
              <a:t>risuscitato)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/>
              <a:t>Le </a:t>
            </a:r>
            <a:r>
              <a:rPr lang="it-IT" dirty="0"/>
              <a:t>interpretazioni fondamentali </a:t>
            </a:r>
          </a:p>
        </p:txBody>
      </p:sp>
    </p:spTree>
    <p:extLst>
      <p:ext uri="{BB962C8B-B14F-4D97-AF65-F5344CB8AC3E}">
        <p14:creationId xmlns:p14="http://schemas.microsoft.com/office/powerpoint/2010/main" val="191655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Ridire la fede di Gesù: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nuclei fondamentali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La sua vocazione </a:t>
            </a:r>
            <a:endParaRPr lang="it-IT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it-IT" dirty="0" smtClean="0"/>
              <a:t>Essere servitore della volontà di Dio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it-IT" dirty="0" smtClean="0"/>
              <a:t>Attraverso l’obbedienza allo Spirito liberatore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it-IT" dirty="0" smtClean="0"/>
              <a:t>E un percorso mistagogico (tentazioni)</a:t>
            </a:r>
            <a:endParaRPr lang="it-IT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smtClean="0"/>
              <a:t>La </a:t>
            </a:r>
            <a:r>
              <a:rPr lang="it-IT" dirty="0"/>
              <a:t>sua </a:t>
            </a:r>
            <a:r>
              <a:rPr lang="it-IT" dirty="0" smtClean="0"/>
              <a:t>missione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it-IT" dirty="0" smtClean="0"/>
              <a:t>Annunciare l’inizio della sovranità di Dio (regno)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it-IT" dirty="0" smtClean="0"/>
              <a:t>Inaugurare l’anno giubilare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it-IT" dirty="0" smtClean="0"/>
              <a:t>Compiere i segni della regalità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it-IT" dirty="0" smtClean="0"/>
              <a:t>Spingere le autorità alla conversione al regno</a:t>
            </a:r>
          </a:p>
        </p:txBody>
      </p:sp>
    </p:spTree>
    <p:extLst>
      <p:ext uri="{BB962C8B-B14F-4D97-AF65-F5344CB8AC3E}">
        <p14:creationId xmlns:p14="http://schemas.microsoft.com/office/powerpoint/2010/main" val="285744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Ridire la fede di Gesù: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nuclei fondamentali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/>
            <a:r>
              <a:rPr lang="it-IT" dirty="0" smtClean="0"/>
              <a:t>(il ruolo della) sua </a:t>
            </a:r>
            <a:r>
              <a:rPr lang="it-IT" dirty="0" smtClean="0"/>
              <a:t>comunità</a:t>
            </a:r>
          </a:p>
          <a:p>
            <a:pPr marL="857250" lvl="1" indent="-457200"/>
            <a:r>
              <a:rPr lang="it-IT" dirty="0" smtClean="0"/>
              <a:t>Il processo di consapevolezza (chiamata)</a:t>
            </a:r>
          </a:p>
          <a:p>
            <a:pPr marL="857250" lvl="1" indent="-457200"/>
            <a:r>
              <a:rPr lang="it-IT" dirty="0" smtClean="0"/>
              <a:t>Formazione (beatitudini, antitesi)</a:t>
            </a:r>
          </a:p>
          <a:p>
            <a:pPr marL="857250" lvl="1" indent="-457200"/>
            <a:r>
              <a:rPr lang="it-IT" dirty="0" smtClean="0"/>
              <a:t>Sperimentazione della missione </a:t>
            </a:r>
            <a:endParaRPr lang="it-IT" dirty="0"/>
          </a:p>
          <a:p>
            <a:pPr marL="457200" indent="-457200"/>
            <a:r>
              <a:rPr lang="it-IT" dirty="0"/>
              <a:t>Gli esiti (morì-fu risuscitato</a:t>
            </a:r>
            <a:r>
              <a:rPr lang="it-IT" dirty="0" smtClean="0"/>
              <a:t>)</a:t>
            </a:r>
          </a:p>
          <a:p>
            <a:pPr marL="857250" lvl="1" indent="-457200"/>
            <a:r>
              <a:rPr lang="it-IT" dirty="0" smtClean="0"/>
              <a:t>Persecuzione da parte delle autorità</a:t>
            </a:r>
          </a:p>
          <a:p>
            <a:pPr marL="857250" lvl="1" indent="-457200"/>
            <a:r>
              <a:rPr lang="it-IT" dirty="0" smtClean="0"/>
              <a:t>Indifferenza della folla</a:t>
            </a:r>
          </a:p>
          <a:p>
            <a:pPr marL="857250" lvl="1" indent="-457200"/>
            <a:r>
              <a:rPr lang="it-IT" dirty="0" smtClean="0"/>
              <a:t>Abbandono dei discepoli</a:t>
            </a:r>
          </a:p>
          <a:p>
            <a:pPr marL="857250" lvl="1" indent="-457200"/>
            <a:r>
              <a:rPr lang="it-IT" dirty="0" smtClean="0"/>
              <a:t>Crocifissione</a:t>
            </a:r>
          </a:p>
          <a:p>
            <a:pPr marL="857250" lvl="1" indent="-457200"/>
            <a:r>
              <a:rPr lang="it-IT" dirty="0" smtClean="0"/>
              <a:t>Esperienza della risurrezione: costituito Signore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084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Ridire la fede di Gesù: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nuclei fondamentali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it-IT" dirty="0"/>
              <a:t>Le interpretazioni fondamentali </a:t>
            </a:r>
            <a:r>
              <a:rPr lang="it-IT" dirty="0" smtClean="0"/>
              <a:t>della sua esperienza e della sua persona</a:t>
            </a:r>
          </a:p>
          <a:p>
            <a:pPr marL="857250" lvl="1" indent="-457200"/>
            <a:r>
              <a:rPr lang="it-IT" dirty="0" smtClean="0"/>
              <a:t>Maestro</a:t>
            </a:r>
          </a:p>
          <a:p>
            <a:pPr marL="857250" lvl="1" indent="-457200"/>
            <a:r>
              <a:rPr lang="it-IT" dirty="0" smtClean="0"/>
              <a:t>Figlio dell’uomo, figlio di Davide, Messia</a:t>
            </a:r>
          </a:p>
          <a:p>
            <a:pPr marL="857250" lvl="1" indent="-457200"/>
            <a:r>
              <a:rPr lang="it-IT" dirty="0" smtClean="0"/>
              <a:t>Signore, </a:t>
            </a:r>
            <a:r>
              <a:rPr lang="it-IT" dirty="0" err="1" smtClean="0"/>
              <a:t>Ricapitolatore</a:t>
            </a:r>
            <a:endParaRPr lang="it-IT" dirty="0" smtClean="0"/>
          </a:p>
          <a:p>
            <a:pPr marL="857250" lvl="1" indent="-457200"/>
            <a:r>
              <a:rPr lang="it-IT" dirty="0" smtClean="0"/>
              <a:t>Logos e sapienza di Dio, pieno dello </a:t>
            </a:r>
            <a:r>
              <a:rPr lang="it-IT" dirty="0" smtClean="0"/>
              <a:t>Spirito </a:t>
            </a:r>
            <a:r>
              <a:rPr lang="it-IT" dirty="0" smtClean="0"/>
              <a:t>di Dio</a:t>
            </a:r>
          </a:p>
          <a:p>
            <a:pPr marL="857250" lvl="1" indent="-457200"/>
            <a:r>
              <a:rPr lang="it-IT" dirty="0" smtClean="0"/>
              <a:t>Figlio di Dio</a:t>
            </a:r>
          </a:p>
          <a:p>
            <a:pPr marL="857250" lvl="1" indent="-45720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82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3131840" y="3861048"/>
            <a:ext cx="5434880" cy="1362075"/>
          </a:xfrm>
        </p:spPr>
        <p:txBody>
          <a:bodyPr>
            <a:noAutofit/>
          </a:bodyPr>
          <a:lstStyle/>
          <a:p>
            <a:r>
              <a:rPr lang="it-IT" sz="2400" dirty="0"/>
              <a:t>La relazione via della comunicazione</a:t>
            </a:r>
            <a:br>
              <a:rPr lang="it-IT" sz="2400" dirty="0"/>
            </a:br>
            <a:r>
              <a:rPr lang="it-IT" sz="2400" dirty="0"/>
              <a:t>Proporre la fede di Gesù in una qualità relazionale </a:t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234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dirty="0"/>
              <a:t>La relazione via della comunicazione</a:t>
            </a:r>
            <a:br>
              <a:rPr lang="it-IT" sz="2400" dirty="0"/>
            </a:br>
            <a:r>
              <a:rPr lang="it-IT" sz="2400" dirty="0"/>
              <a:t>Proporre la fede di Gesù in una qualità relazionale </a:t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Testimonianza</a:t>
            </a:r>
          </a:p>
          <a:p>
            <a:r>
              <a:rPr lang="it-IT" dirty="0" smtClean="0"/>
              <a:t>Conoscenza della esperienza umana</a:t>
            </a:r>
          </a:p>
          <a:p>
            <a:r>
              <a:rPr lang="it-IT" dirty="0" smtClean="0"/>
              <a:t>Ascolto rispettoso della esperienza spirituale</a:t>
            </a:r>
          </a:p>
          <a:p>
            <a:r>
              <a:rPr lang="it-IT" dirty="0" smtClean="0"/>
              <a:t>Ricerca comune</a:t>
            </a:r>
          </a:p>
          <a:p>
            <a:r>
              <a:rPr lang="it-IT" dirty="0" smtClean="0"/>
              <a:t>Accompagnamento delle trasformazioni</a:t>
            </a:r>
          </a:p>
          <a:p>
            <a:r>
              <a:rPr lang="it-IT" dirty="0" smtClean="0"/>
              <a:t>Riconoscimento dei carismi</a:t>
            </a:r>
          </a:p>
          <a:p>
            <a:r>
              <a:rPr lang="it-IT" dirty="0" smtClean="0"/>
              <a:t>Lode comune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011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smtClean="0"/>
              <a:t>percorso compiuto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it-IT" sz="5000" b="1" dirty="0" smtClean="0"/>
              <a:t>NT: trasmettere, comunicare, narrare, raccontare la fede: scopi </a:t>
            </a:r>
          </a:p>
          <a:p>
            <a:pPr lvl="1"/>
            <a:r>
              <a:rPr lang="it-IT" dirty="0" smtClean="0"/>
              <a:t>La centralità del messaggio</a:t>
            </a:r>
          </a:p>
          <a:p>
            <a:pPr lvl="1"/>
            <a:r>
              <a:rPr lang="it-IT" dirty="0"/>
              <a:t>Dal Cristocentrismo alla «fede di Gesù»</a:t>
            </a:r>
          </a:p>
          <a:p>
            <a:pPr lvl="1"/>
            <a:r>
              <a:rPr lang="it-IT" dirty="0" smtClean="0"/>
              <a:t>Il rapporto messaggio e destinatario</a:t>
            </a:r>
          </a:p>
          <a:p>
            <a:pPr lvl="1"/>
            <a:r>
              <a:rPr lang="it-IT" dirty="0" smtClean="0"/>
              <a:t>Il rapporto messaggio ed esperienza </a:t>
            </a:r>
          </a:p>
          <a:p>
            <a:r>
              <a:rPr lang="it-IT" sz="5000" b="1" dirty="0" smtClean="0"/>
              <a:t>Annunciare la persona di Gesù: 4 interpretazioni fondamentali</a:t>
            </a:r>
          </a:p>
          <a:p>
            <a:pPr lvl="1"/>
            <a:r>
              <a:rPr lang="it-IT" dirty="0" smtClean="0"/>
              <a:t>Pluralità di kerigma</a:t>
            </a:r>
          </a:p>
          <a:p>
            <a:pPr lvl="1"/>
            <a:r>
              <a:rPr lang="it-IT" dirty="0" smtClean="0"/>
              <a:t>Gesù è il redentore</a:t>
            </a:r>
          </a:p>
          <a:p>
            <a:pPr lvl="1"/>
            <a:r>
              <a:rPr lang="it-IT" dirty="0" smtClean="0"/>
              <a:t>Gesù dona lo Spirito</a:t>
            </a:r>
          </a:p>
          <a:p>
            <a:pPr lvl="1"/>
            <a:r>
              <a:rPr lang="it-IT" dirty="0" smtClean="0"/>
              <a:t>Gesù è il Messia</a:t>
            </a:r>
          </a:p>
          <a:p>
            <a:pPr lvl="1"/>
            <a:r>
              <a:rPr lang="it-IT" dirty="0" smtClean="0"/>
              <a:t>Gesù è un uomo significativo</a:t>
            </a:r>
          </a:p>
          <a:p>
            <a:r>
              <a:rPr lang="it-IT" sz="5000" b="1" dirty="0" smtClean="0"/>
              <a:t>Ridire la fede di Gesù: nuclei fondamentali</a:t>
            </a:r>
          </a:p>
          <a:p>
            <a:pPr lvl="1"/>
            <a:r>
              <a:rPr lang="it-IT" dirty="0" smtClean="0"/>
              <a:t>La sua vocazione </a:t>
            </a:r>
          </a:p>
          <a:p>
            <a:pPr lvl="1"/>
            <a:r>
              <a:rPr lang="it-IT" dirty="0" smtClean="0"/>
              <a:t>La sua missione</a:t>
            </a:r>
          </a:p>
          <a:p>
            <a:pPr lvl="1"/>
            <a:r>
              <a:rPr lang="it-IT" dirty="0" smtClean="0"/>
              <a:t>La sua comunità</a:t>
            </a:r>
          </a:p>
          <a:p>
            <a:pPr lvl="1"/>
            <a:r>
              <a:rPr lang="it-IT" dirty="0" smtClean="0"/>
              <a:t>Gli esiti (morì-fu risuscitato)</a:t>
            </a:r>
          </a:p>
          <a:p>
            <a:pPr lvl="1"/>
            <a:r>
              <a:rPr lang="it-IT" dirty="0" smtClean="0"/>
              <a:t>Le interpretazioni fondamentali </a:t>
            </a:r>
          </a:p>
          <a:p>
            <a:r>
              <a:rPr lang="it-IT" sz="5000" b="1" dirty="0" smtClean="0"/>
              <a:t>La relazione via della comunicazione</a:t>
            </a:r>
          </a:p>
          <a:p>
            <a:pPr lvl="1"/>
            <a:r>
              <a:rPr lang="it-IT" dirty="0" smtClean="0"/>
              <a:t>Proporre la fede di Gesù in una qualità relazionale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157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Contesto salvifico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Nelle domande di «sicurezza»: alluvione, lavoro, accoglienza degli stranieri</a:t>
            </a:r>
          </a:p>
          <a:p>
            <a:r>
              <a:rPr lang="it-IT" dirty="0" smtClean="0"/>
              <a:t>Nella esigenza di «riforma della chiesa di Parma» indicata da </a:t>
            </a:r>
            <a:r>
              <a:rPr lang="it-IT" dirty="0" err="1" smtClean="0"/>
              <a:t>Mons</a:t>
            </a:r>
            <a:r>
              <a:rPr lang="it-IT" dirty="0" smtClean="0"/>
              <a:t>. Solmi</a:t>
            </a:r>
          </a:p>
          <a:p>
            <a:pPr lvl="1"/>
            <a:r>
              <a:rPr lang="it-IT" dirty="0"/>
              <a:t>Credere ci impegna</a:t>
            </a:r>
            <a:r>
              <a:rPr lang="it-IT" i="1" dirty="0"/>
              <a:t> </a:t>
            </a:r>
            <a:endParaRPr lang="it-IT" i="1" dirty="0" smtClean="0"/>
          </a:p>
          <a:p>
            <a:pPr lvl="1"/>
            <a:r>
              <a:rPr lang="it-IT" dirty="0" smtClean="0"/>
              <a:t>«Prendi il largo» Chiesa di Parma</a:t>
            </a:r>
          </a:p>
          <a:p>
            <a:pPr lvl="1"/>
            <a:r>
              <a:rPr lang="it-IT" dirty="0"/>
              <a:t>“Ho un popolo numeroso in questa città</a:t>
            </a:r>
            <a:r>
              <a:rPr lang="it-IT" dirty="0" smtClean="0"/>
              <a:t>”</a:t>
            </a:r>
          </a:p>
          <a:p>
            <a:pPr lvl="1"/>
            <a:r>
              <a:rPr lang="it-IT" dirty="0"/>
              <a:t>[Parrocchia: la Chiesa fra le </a:t>
            </a:r>
            <a:r>
              <a:rPr lang="it-IT" dirty="0" smtClean="0"/>
              <a:t>case]</a:t>
            </a:r>
          </a:p>
          <a:p>
            <a:r>
              <a:rPr lang="it-IT" dirty="0" smtClean="0"/>
              <a:t>Facendo la scelta della «evangelizzazione»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499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percorso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19672" y="1196752"/>
            <a:ext cx="7067128" cy="4752528"/>
          </a:xfrm>
        </p:spPr>
        <p:txBody>
          <a:bodyPr>
            <a:noAutofit/>
          </a:bodyPr>
          <a:lstStyle/>
          <a:p>
            <a:r>
              <a:rPr lang="it-IT" sz="1800" b="1" dirty="0" smtClean="0"/>
              <a:t>NT: trasmettere, comunicare, narrare, raccontare la fede: scopi </a:t>
            </a:r>
          </a:p>
          <a:p>
            <a:pPr lvl="1"/>
            <a:r>
              <a:rPr lang="it-IT" sz="1200" b="1" dirty="0" smtClean="0"/>
              <a:t>La centralità del messaggio</a:t>
            </a:r>
          </a:p>
          <a:p>
            <a:pPr lvl="1"/>
            <a:r>
              <a:rPr lang="it-IT" sz="1200" b="1" dirty="0"/>
              <a:t>Dal Cristocentrismo alla «fede di Gesù»</a:t>
            </a:r>
          </a:p>
          <a:p>
            <a:pPr lvl="1"/>
            <a:r>
              <a:rPr lang="it-IT" sz="1200" b="1" dirty="0" smtClean="0"/>
              <a:t>Il rapporto messaggio e destinatario</a:t>
            </a:r>
          </a:p>
          <a:p>
            <a:pPr lvl="1"/>
            <a:r>
              <a:rPr lang="it-IT" sz="1200" b="1" dirty="0" smtClean="0"/>
              <a:t>Il rapporto messaggio ed esperienza </a:t>
            </a:r>
          </a:p>
          <a:p>
            <a:r>
              <a:rPr lang="it-IT" sz="1800" b="1" dirty="0" smtClean="0"/>
              <a:t>Annunciare la persona di Gesù: 4 interpretazioni fondamentali</a:t>
            </a:r>
          </a:p>
          <a:p>
            <a:pPr lvl="1"/>
            <a:r>
              <a:rPr lang="it-IT" sz="1200" b="1" dirty="0" smtClean="0"/>
              <a:t>Pluralità di kerigma</a:t>
            </a:r>
          </a:p>
          <a:p>
            <a:pPr lvl="1"/>
            <a:r>
              <a:rPr lang="it-IT" sz="1200" b="1" dirty="0" smtClean="0"/>
              <a:t>Gesù è il redentore</a:t>
            </a:r>
          </a:p>
          <a:p>
            <a:pPr lvl="1"/>
            <a:r>
              <a:rPr lang="it-IT" sz="1200" b="1" dirty="0" smtClean="0"/>
              <a:t>Gesù dona lo Spirito</a:t>
            </a:r>
          </a:p>
          <a:p>
            <a:pPr lvl="1"/>
            <a:r>
              <a:rPr lang="it-IT" sz="1200" b="1" dirty="0" smtClean="0"/>
              <a:t>Gesù è il Messia</a:t>
            </a:r>
          </a:p>
          <a:p>
            <a:pPr lvl="1"/>
            <a:r>
              <a:rPr lang="it-IT" sz="1200" b="1" dirty="0" smtClean="0"/>
              <a:t>Gesù è un uomo significativo</a:t>
            </a:r>
          </a:p>
          <a:p>
            <a:r>
              <a:rPr lang="it-IT" sz="1800" b="1" dirty="0" smtClean="0"/>
              <a:t>Ridire la fede di Gesù: nuclei fondamentali</a:t>
            </a:r>
          </a:p>
          <a:p>
            <a:pPr lvl="1"/>
            <a:r>
              <a:rPr lang="it-IT" sz="1200" b="1" dirty="0" smtClean="0"/>
              <a:t>La sua vocazione </a:t>
            </a:r>
          </a:p>
          <a:p>
            <a:pPr lvl="1"/>
            <a:r>
              <a:rPr lang="it-IT" sz="1200" b="1" dirty="0" smtClean="0"/>
              <a:t>La sua missione</a:t>
            </a:r>
          </a:p>
          <a:p>
            <a:pPr lvl="1"/>
            <a:r>
              <a:rPr lang="it-IT" sz="1200" b="1" dirty="0" smtClean="0"/>
              <a:t>La sua comunità</a:t>
            </a:r>
          </a:p>
          <a:p>
            <a:pPr lvl="1"/>
            <a:r>
              <a:rPr lang="it-IT" sz="1200" b="1" dirty="0" smtClean="0"/>
              <a:t>Gli esiti (morì-fu risuscitato)</a:t>
            </a:r>
          </a:p>
          <a:p>
            <a:pPr lvl="1"/>
            <a:r>
              <a:rPr lang="it-IT" sz="1200" b="1" dirty="0" smtClean="0"/>
              <a:t>Le interpretazioni fondamentali </a:t>
            </a:r>
          </a:p>
          <a:p>
            <a:r>
              <a:rPr lang="it-IT" sz="1800" b="1" dirty="0" smtClean="0"/>
              <a:t>La relazione via della comunicazione</a:t>
            </a:r>
          </a:p>
          <a:p>
            <a:pPr lvl="1"/>
            <a:r>
              <a:rPr lang="it-IT" sz="1200" b="1" dirty="0" smtClean="0"/>
              <a:t>Proporre la fede di Gesù in una qualità relazionale </a:t>
            </a:r>
          </a:p>
          <a:p>
            <a:endParaRPr lang="it-IT" sz="1400" b="1" dirty="0"/>
          </a:p>
        </p:txBody>
      </p:sp>
    </p:spTree>
    <p:extLst>
      <p:ext uri="{BB962C8B-B14F-4D97-AF65-F5344CB8AC3E}">
        <p14:creationId xmlns:p14="http://schemas.microsoft.com/office/powerpoint/2010/main" val="3950732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03848" y="3645024"/>
            <a:ext cx="5434880" cy="136207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NE: trasmettere</a:t>
            </a:r>
            <a:r>
              <a:rPr lang="it-IT" dirty="0"/>
              <a:t>, comunicare, narrare, raccontare la </a:t>
            </a:r>
            <a:r>
              <a:rPr lang="it-IT" dirty="0" smtClean="0"/>
              <a:t>fede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Tramettere cioè «trasportare» un messaggio senza implicarsi con esso</a:t>
            </a:r>
          </a:p>
          <a:p>
            <a:r>
              <a:rPr lang="it-IT" dirty="0" smtClean="0"/>
              <a:t>Comunicare cioè attivare la relazione entro cui annunciare</a:t>
            </a:r>
          </a:p>
          <a:p>
            <a:r>
              <a:rPr lang="it-IT" dirty="0" smtClean="0"/>
              <a:t>Narrare cioè ripresentare la fede come «storia», trasformazione salvifica, evento</a:t>
            </a:r>
          </a:p>
          <a:p>
            <a:r>
              <a:rPr lang="it-IT" dirty="0" smtClean="0"/>
              <a:t>Raccontare cioè «mettere del mio» (risonanza e trasformazione)  alla narrazione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4465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NE: trasmettere</a:t>
            </a:r>
            <a:r>
              <a:rPr lang="it-IT" dirty="0"/>
              <a:t>, comunicare, narrare, raccontare la </a:t>
            </a:r>
            <a:r>
              <a:rPr lang="it-IT" dirty="0" smtClean="0"/>
              <a:t>fede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Tramettere cioè «trasportare» un messaggio senza implicarsi con esso</a:t>
            </a:r>
          </a:p>
          <a:p>
            <a:r>
              <a:rPr lang="it-IT" dirty="0" smtClean="0"/>
              <a:t>Comunicare cioè attivare la relazione entro cui annunciare</a:t>
            </a:r>
          </a:p>
          <a:p>
            <a:r>
              <a:rPr lang="it-IT" dirty="0" smtClean="0"/>
              <a:t>Narrare cioè ripresentare la fede come «storia», trasformazione salvifica, evento</a:t>
            </a:r>
          </a:p>
          <a:p>
            <a:r>
              <a:rPr lang="it-IT" dirty="0" smtClean="0"/>
              <a:t>Raccontare cioè «mettere del mio» (risonanza e trasformazione)  alla narrazione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505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NE: trasmettere</a:t>
            </a:r>
            <a:r>
              <a:rPr lang="it-IT" dirty="0"/>
              <a:t>, comunicare, narrare, raccontare la </a:t>
            </a:r>
            <a:r>
              <a:rPr lang="it-IT" dirty="0" smtClean="0"/>
              <a:t>fede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La </a:t>
            </a:r>
            <a:r>
              <a:rPr lang="it-IT" dirty="0"/>
              <a:t>centralità del </a:t>
            </a:r>
            <a:r>
              <a:rPr lang="it-IT" b="1" dirty="0" smtClean="0"/>
              <a:t>messaggio</a:t>
            </a:r>
            <a:r>
              <a:rPr lang="it-IT" dirty="0" smtClean="0"/>
              <a:t> rispetto alla trasmissione della dottrina</a:t>
            </a:r>
          </a:p>
          <a:p>
            <a:pPr lvl="1"/>
            <a:r>
              <a:rPr lang="it-IT" dirty="0"/>
              <a:t>Rispondere alla domanda </a:t>
            </a:r>
            <a:r>
              <a:rPr lang="it-IT" b="1" dirty="0" smtClean="0"/>
              <a:t>chi è </a:t>
            </a:r>
            <a:r>
              <a:rPr lang="it-IT" dirty="0"/>
              <a:t>la </a:t>
            </a:r>
            <a:r>
              <a:rPr lang="it-IT" dirty="0" smtClean="0"/>
              <a:t>Trinità</a:t>
            </a:r>
          </a:p>
          <a:p>
            <a:pPr lvl="1"/>
            <a:r>
              <a:rPr lang="it-IT" dirty="0" smtClean="0"/>
              <a:t>Rispondere alla domanda </a:t>
            </a:r>
            <a:r>
              <a:rPr lang="it-IT" b="1" dirty="0" smtClean="0"/>
              <a:t>cosa fa </a:t>
            </a:r>
            <a:r>
              <a:rPr lang="it-IT" dirty="0" smtClean="0"/>
              <a:t>la Trinità per noi</a:t>
            </a:r>
          </a:p>
          <a:p>
            <a:r>
              <a:rPr lang="it-IT" dirty="0" smtClean="0"/>
              <a:t>Dal Cristocentrismo alla «fede di Gesù»</a:t>
            </a:r>
            <a:endParaRPr lang="it-IT" dirty="0"/>
          </a:p>
          <a:p>
            <a:r>
              <a:rPr lang="it-IT" dirty="0"/>
              <a:t>Il rapporto messaggio e </a:t>
            </a:r>
            <a:r>
              <a:rPr lang="it-IT" dirty="0" smtClean="0"/>
              <a:t>destinatario</a:t>
            </a:r>
          </a:p>
          <a:p>
            <a:pPr lvl="1"/>
            <a:r>
              <a:rPr lang="it-IT" dirty="0" smtClean="0"/>
              <a:t>La significazione deriva dal rapporto domande-annuncio</a:t>
            </a:r>
          </a:p>
          <a:p>
            <a:pPr lvl="1"/>
            <a:r>
              <a:rPr lang="it-IT" dirty="0" smtClean="0"/>
              <a:t>«riordinare» il messaggio secondo le domande e i bisogni salvifici di oggi</a:t>
            </a:r>
            <a:endParaRPr lang="it-IT" dirty="0"/>
          </a:p>
          <a:p>
            <a:r>
              <a:rPr lang="it-IT" dirty="0"/>
              <a:t>Il rapporto messaggio ed esperienza </a:t>
            </a:r>
            <a:endParaRPr lang="it-IT" dirty="0" smtClean="0"/>
          </a:p>
          <a:p>
            <a:pPr lvl="1"/>
            <a:r>
              <a:rPr lang="it-IT" dirty="0" smtClean="0"/>
              <a:t>Annunciare per conoscere </a:t>
            </a:r>
          </a:p>
          <a:p>
            <a:pPr lvl="1"/>
            <a:r>
              <a:rPr lang="it-IT" dirty="0" smtClean="0"/>
              <a:t>Ma soprattutto annunciare per «conoscere se stessi»</a:t>
            </a:r>
          </a:p>
          <a:p>
            <a:pPr lvl="1"/>
            <a:r>
              <a:rPr lang="it-IT" dirty="0" smtClean="0"/>
              <a:t>Facendo esperienza del </a:t>
            </a:r>
            <a:r>
              <a:rPr lang="it-IT" dirty="0" smtClean="0"/>
              <a:t>messaggio (trasformazione)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806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/>
              <a:t>Annunciare la persona 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>di </a:t>
            </a:r>
            <a:r>
              <a:rPr lang="it-IT" sz="3600" dirty="0"/>
              <a:t>Gesù</a:t>
            </a:r>
            <a:r>
              <a:rPr lang="it-IT" sz="3600" dirty="0" smtClean="0"/>
              <a:t>: 4 </a:t>
            </a:r>
            <a:r>
              <a:rPr lang="it-IT" sz="3600" dirty="0"/>
              <a:t>interpretazioni </a:t>
            </a:r>
            <a:r>
              <a:rPr lang="it-IT" sz="3600" dirty="0" smtClean="0"/>
              <a:t>fondamentali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it-IT" dirty="0" smtClean="0"/>
              <a:t>Pluralità </a:t>
            </a:r>
            <a:r>
              <a:rPr lang="it-IT" dirty="0"/>
              <a:t>di kerigma</a:t>
            </a:r>
          </a:p>
          <a:p>
            <a:pPr lvl="1"/>
            <a:r>
              <a:rPr lang="it-IT" dirty="0"/>
              <a:t>Gesù è il redentore</a:t>
            </a:r>
          </a:p>
          <a:p>
            <a:pPr lvl="1"/>
            <a:r>
              <a:rPr lang="it-IT" dirty="0"/>
              <a:t>Gesù dona lo Spirito</a:t>
            </a:r>
          </a:p>
          <a:p>
            <a:pPr lvl="1"/>
            <a:r>
              <a:rPr lang="it-IT" dirty="0"/>
              <a:t>Gesù è il Messia</a:t>
            </a:r>
          </a:p>
          <a:p>
            <a:pPr lvl="1"/>
            <a:r>
              <a:rPr lang="it-IT" dirty="0"/>
              <a:t>Gesù è un uomo significativo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886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Annunciare la persona di Gesù: 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>la radice dell’annuncio</a:t>
            </a:r>
            <a:endParaRPr lang="it-IT" dirty="0"/>
          </a:p>
        </p:txBody>
      </p:sp>
      <p:pic>
        <p:nvPicPr>
          <p:cNvPr id="3074" name="Picture 2" descr="http://www.improntalaquila.org/wp-content/uploads/2013/07/margherita-1280x8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72816"/>
            <a:ext cx="6839471" cy="4274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2555776" y="1988840"/>
            <a:ext cx="2016224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Mistero della persona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580112" y="1989985"/>
            <a:ext cx="2016224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Celebrazione liturgica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907704" y="3717032"/>
            <a:ext cx="2016224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Dottrina cristologica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444208" y="3586984"/>
            <a:ext cx="2016224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Insegnamento morale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175311" y="5157192"/>
            <a:ext cx="2016224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Mistero sacramentale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191768" y="3578532"/>
            <a:ext cx="2016224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Gesù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74549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Annunciare la persona di Gesù: 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>4 </a:t>
            </a:r>
            <a:r>
              <a:rPr lang="it-IT" sz="3600" dirty="0"/>
              <a:t>interpretazioni </a:t>
            </a:r>
            <a:r>
              <a:rPr lang="it-IT" sz="3600" dirty="0" smtClean="0"/>
              <a:t>fondamentali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Pluralità </a:t>
            </a:r>
            <a:r>
              <a:rPr lang="it-IT" dirty="0"/>
              <a:t>di </a:t>
            </a:r>
            <a:r>
              <a:rPr lang="it-IT" dirty="0" smtClean="0"/>
              <a:t>kerigma nel NT</a:t>
            </a:r>
            <a:endParaRPr lang="it-IT" dirty="0"/>
          </a:p>
          <a:p>
            <a:r>
              <a:rPr lang="it-IT" dirty="0" smtClean="0"/>
              <a:t>Cristo è </a:t>
            </a:r>
            <a:r>
              <a:rPr lang="it-IT" dirty="0"/>
              <a:t>il redentore</a:t>
            </a:r>
          </a:p>
          <a:p>
            <a:r>
              <a:rPr lang="it-IT" dirty="0" smtClean="0"/>
              <a:t>Cristo ci dona </a:t>
            </a:r>
            <a:r>
              <a:rPr lang="it-IT" dirty="0"/>
              <a:t>lo Spirito</a:t>
            </a:r>
          </a:p>
          <a:p>
            <a:r>
              <a:rPr lang="it-IT" dirty="0"/>
              <a:t>Gesù è il Messia</a:t>
            </a:r>
          </a:p>
          <a:p>
            <a:r>
              <a:rPr lang="it-IT" dirty="0"/>
              <a:t>Gesù è un uomo significativo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251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887</Words>
  <Application>Microsoft Office PowerPoint</Application>
  <PresentationFormat>Presentazione su schermo (4:3)</PresentationFormat>
  <Paragraphs>145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Narrare e raccontare Gesù. Compito della (nuova) evangelizzazione</vt:lpstr>
      <vt:lpstr>Contesto salvifico</vt:lpstr>
      <vt:lpstr>Il percorso</vt:lpstr>
      <vt:lpstr>NE: trasmettere, comunicare, narrare, raccontare la fede</vt:lpstr>
      <vt:lpstr>NE: trasmettere, comunicare, narrare, raccontare la fede</vt:lpstr>
      <vt:lpstr>NE: trasmettere, comunicare, narrare, raccontare la fede</vt:lpstr>
      <vt:lpstr>Annunciare la persona  di Gesù: 4 interpretazioni fondamentali</vt:lpstr>
      <vt:lpstr>Annunciare la persona di Gesù:  la radice dell’annuncio</vt:lpstr>
      <vt:lpstr>Annunciare la persona di Gesù:  4 interpretazioni fondamentali</vt:lpstr>
      <vt:lpstr>Annunciare la persona di Gesù:  4 interpretazioni fondamentali</vt:lpstr>
      <vt:lpstr>Annunciare la persona di Gesù:  4 interpretazioni fondamentali</vt:lpstr>
      <vt:lpstr>Ridire la fede di Gesù:  nuclei fondamentali</vt:lpstr>
      <vt:lpstr>Ridire la fede di Gesù:  nuclei fondamentali</vt:lpstr>
      <vt:lpstr>Ridire la fede di Gesù:  nuclei fondamentali</vt:lpstr>
      <vt:lpstr>Ridire la fede di Gesù:  nuclei fondamentali</vt:lpstr>
      <vt:lpstr>La relazione via della comunicazione Proporre la fede di Gesù in una qualità relazionale  </vt:lpstr>
      <vt:lpstr>La relazione via della comunicazione Proporre la fede di Gesù in una qualità relazionale  </vt:lpstr>
      <vt:lpstr>Il percorso compiuto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Luciano Meddi</dc:creator>
  <cp:lastModifiedBy>Luciano Meddi</cp:lastModifiedBy>
  <cp:revision>14</cp:revision>
  <cp:lastPrinted>2014-11-26T07:25:42Z</cp:lastPrinted>
  <dcterms:created xsi:type="dcterms:W3CDTF">2014-10-31T09:40:53Z</dcterms:created>
  <dcterms:modified xsi:type="dcterms:W3CDTF">2014-11-26T07:50:33Z</dcterms:modified>
</cp:coreProperties>
</file>