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74" r:id="rId2"/>
  </p:sldMasterIdLst>
  <p:notesMasterIdLst>
    <p:notesMasterId r:id="rId37"/>
  </p:notesMasterIdLst>
  <p:handoutMasterIdLst>
    <p:handoutMasterId r:id="rId38"/>
  </p:handoutMasterIdLst>
  <p:sldIdLst>
    <p:sldId id="256" r:id="rId3"/>
    <p:sldId id="269" r:id="rId4"/>
    <p:sldId id="332" r:id="rId5"/>
    <p:sldId id="336" r:id="rId6"/>
    <p:sldId id="337" r:id="rId7"/>
    <p:sldId id="316" r:id="rId8"/>
    <p:sldId id="318" r:id="rId9"/>
    <p:sldId id="317" r:id="rId10"/>
    <p:sldId id="321" r:id="rId11"/>
    <p:sldId id="322" r:id="rId12"/>
    <p:sldId id="258" r:id="rId13"/>
    <p:sldId id="272" r:id="rId14"/>
    <p:sldId id="297" r:id="rId15"/>
    <p:sldId id="341" r:id="rId16"/>
    <p:sldId id="340" r:id="rId17"/>
    <p:sldId id="299" r:id="rId18"/>
    <p:sldId id="298" r:id="rId19"/>
    <p:sldId id="301" r:id="rId20"/>
    <p:sldId id="293" r:id="rId21"/>
    <p:sldId id="334" r:id="rId22"/>
    <p:sldId id="335" r:id="rId23"/>
    <p:sldId id="326" r:id="rId24"/>
    <p:sldId id="327" r:id="rId25"/>
    <p:sldId id="328" r:id="rId26"/>
    <p:sldId id="309" r:id="rId27"/>
    <p:sldId id="310" r:id="rId28"/>
    <p:sldId id="342" r:id="rId29"/>
    <p:sldId id="311" r:id="rId30"/>
    <p:sldId id="312" r:id="rId31"/>
    <p:sldId id="314" r:id="rId32"/>
    <p:sldId id="313" r:id="rId33"/>
    <p:sldId id="338" r:id="rId34"/>
    <p:sldId id="339" r:id="rId35"/>
    <p:sldId id="343" r:id="rId36"/>
  </p:sldIdLst>
  <p:sldSz cx="12192000" cy="6858000"/>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57" autoAdjust="0"/>
    <p:restoredTop sz="94364" autoAdjust="0"/>
  </p:normalViewPr>
  <p:slideViewPr>
    <p:cSldViewPr>
      <p:cViewPr varScale="1">
        <p:scale>
          <a:sx n="87" d="100"/>
          <a:sy n="87" d="100"/>
        </p:scale>
        <p:origin x="210" y="84"/>
      </p:cViewPr>
      <p:guideLst/>
    </p:cSldViewPr>
  </p:slideViewPr>
  <p:outlineViewPr>
    <p:cViewPr>
      <p:scale>
        <a:sx n="33" d="100"/>
        <a:sy n="33" d="100"/>
      </p:scale>
      <p:origin x="0" y="-14178"/>
    </p:cViewPr>
  </p:outlineViewPr>
  <p:notesTextViewPr>
    <p:cViewPr>
      <p:scale>
        <a:sx n="3" d="2"/>
        <a:sy n="3" d="2"/>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3C8B82F-D51B-4969-BE5C-DBA07B674D87}" type="datetimeFigureOut">
              <a:rPr lang="it-IT" smtClean="0"/>
              <a:t>02/05/2019</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0958C6-6FF4-477F-B0D1-6D5A7515379E}" type="slidenum">
              <a:rPr lang="it-IT" smtClean="0"/>
              <a:t>‹N›</a:t>
            </a:fld>
            <a:endParaRPr lang="it-IT"/>
          </a:p>
        </p:txBody>
      </p:sp>
    </p:spTree>
    <p:extLst>
      <p:ext uri="{BB962C8B-B14F-4D97-AF65-F5344CB8AC3E}">
        <p14:creationId xmlns:p14="http://schemas.microsoft.com/office/powerpoint/2010/main" val="1933550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717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3891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7174"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7175"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80BEE6-AB64-43A7-BC12-9FF7A408279B}" type="slidenum">
              <a:rPr lang="it-IT"/>
              <a:pPr>
                <a:defRPr/>
              </a:pPr>
              <a:t>‹N›</a:t>
            </a:fld>
            <a:endParaRPr lang="it-IT"/>
          </a:p>
        </p:txBody>
      </p:sp>
    </p:spTree>
    <p:extLst>
      <p:ext uri="{BB962C8B-B14F-4D97-AF65-F5344CB8AC3E}">
        <p14:creationId xmlns:p14="http://schemas.microsoft.com/office/powerpoint/2010/main" val="1490127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pPr>
              <a:defRPr/>
            </a:pPr>
            <a:fld id="{F880BEE6-AB64-43A7-BC12-9FF7A408279B}" type="slidenum">
              <a:rPr lang="it-IT" smtClean="0"/>
              <a:pPr>
                <a:defRPr/>
              </a:pPr>
              <a:t>1</a:t>
            </a:fld>
            <a:endParaRPr lang="it-IT"/>
          </a:p>
        </p:txBody>
      </p:sp>
    </p:spTree>
    <p:extLst>
      <p:ext uri="{BB962C8B-B14F-4D97-AF65-F5344CB8AC3E}">
        <p14:creationId xmlns:p14="http://schemas.microsoft.com/office/powerpoint/2010/main" val="3728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3267" y="1628776"/>
            <a:ext cx="4897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84434" y="1628776"/>
            <a:ext cx="4897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678518" y="6245225"/>
            <a:ext cx="7488767" cy="476250"/>
          </a:xfrm>
        </p:spPr>
        <p:txBody>
          <a:bodyPr/>
          <a:lstStyle>
            <a:lvl1pPr>
              <a:defRPr>
                <a:solidFill>
                  <a:schemeClr val="tx1"/>
                </a:solidFill>
              </a:defRPr>
            </a:lvl1pPr>
          </a:lstStyle>
          <a:p>
            <a:pPr>
              <a:defRPr/>
            </a:pPr>
            <a:r>
              <a:rPr lang="it-IT"/>
              <a:t>www.lucianomeddi.eu</a:t>
            </a:r>
            <a:endParaRPr lang="it-IT" dirty="0"/>
          </a:p>
        </p:txBody>
      </p:sp>
      <p:sp>
        <p:nvSpPr>
          <p:cNvPr id="6" name="Slide Number Placeholder 6"/>
          <p:cNvSpPr>
            <a:spLocks noGrp="1"/>
          </p:cNvSpPr>
          <p:nvPr>
            <p:ph type="sldNum" sz="quarter" idx="11"/>
          </p:nvPr>
        </p:nvSpPr>
        <p:spPr/>
        <p:txBody>
          <a:bodyPr/>
          <a:lstStyle>
            <a:lvl1pPr>
              <a:defRPr>
                <a:solidFill>
                  <a:schemeClr val="tx1"/>
                </a:solidFill>
              </a:defRPr>
            </a:lvl1pPr>
          </a:lstStyle>
          <a:p>
            <a:pPr>
              <a:defRPr/>
            </a:pPr>
            <a:fld id="{3745183E-E0AD-4CE2-810C-7951BBCB9A4A}" type="slidenum">
              <a:rPr lang="it-IT"/>
              <a:pPr>
                <a:defRPr/>
              </a:pPr>
              <a:t>‹N›</a:t>
            </a:fld>
            <a:endParaRPr lang="it-IT" dirty="0"/>
          </a:p>
        </p:txBody>
      </p:sp>
    </p:spTree>
    <p:extLst>
      <p:ext uri="{BB962C8B-B14F-4D97-AF65-F5344CB8AC3E}">
        <p14:creationId xmlns:p14="http://schemas.microsoft.com/office/powerpoint/2010/main" val="7922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871531" y="3789040"/>
            <a:ext cx="5568619" cy="2160240"/>
          </a:xfrm>
        </p:spPr>
        <p:txBody>
          <a:bodyPr anchor="t"/>
          <a:lstStyle>
            <a:lvl1pPr algn="l">
              <a:defRPr sz="4000" b="1" cap="all">
                <a:solidFill>
                  <a:srgbClr val="FF0000"/>
                </a:solidFill>
              </a:defRPr>
            </a:lvl1pPr>
          </a:lstStyle>
          <a:p>
            <a:r>
              <a:rPr lang="it-IT" dirty="0"/>
              <a:t>Fare clic per modificare lo stile del titolo</a:t>
            </a:r>
          </a:p>
        </p:txBody>
      </p:sp>
      <p:sp>
        <p:nvSpPr>
          <p:cNvPr id="3" name="Segnaposto testo 2"/>
          <p:cNvSpPr>
            <a:spLocks noGrp="1"/>
          </p:cNvSpPr>
          <p:nvPr>
            <p:ph type="body" idx="1"/>
          </p:nvPr>
        </p:nvSpPr>
        <p:spPr>
          <a:xfrm>
            <a:off x="1865031" y="813112"/>
            <a:ext cx="5575119" cy="1500187"/>
          </a:xfrm>
        </p:spPr>
        <p:txBody>
          <a:bodyPr anchor="b"/>
          <a:lstStyle>
            <a:lvl1pPr marL="0" indent="0">
              <a:buNone/>
              <a:defRPr sz="2800" b="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stili del testo dello schema</a:t>
            </a:r>
          </a:p>
        </p:txBody>
      </p:sp>
      <p:sp>
        <p:nvSpPr>
          <p:cNvPr id="4" name="Segnaposto data 3"/>
          <p:cNvSpPr>
            <a:spLocks noGrp="1"/>
          </p:cNvSpPr>
          <p:nvPr>
            <p:ph type="dt" sz="half" idx="10"/>
          </p:nvPr>
        </p:nvSpPr>
        <p:spPr>
          <a:xfrm>
            <a:off x="1967541" y="6346344"/>
            <a:ext cx="2844800" cy="365125"/>
          </a:xfrm>
        </p:spPr>
        <p:txBody>
          <a:bodyPr/>
          <a:lstStyle>
            <a:lvl1pPr>
              <a:defRPr/>
            </a:lvl1pPr>
          </a:lstStyle>
          <a:p>
            <a:pPr>
              <a:defRPr/>
            </a:pPr>
            <a:r>
              <a:rPr lang="it-IT"/>
              <a:t>www.lucianomeddi.eu</a:t>
            </a:r>
          </a:p>
        </p:txBody>
      </p:sp>
      <p:sp>
        <p:nvSpPr>
          <p:cNvPr id="6" name="Segnaposto numero diapositiva 5"/>
          <p:cNvSpPr>
            <a:spLocks noGrp="1"/>
          </p:cNvSpPr>
          <p:nvPr>
            <p:ph type="sldNum" sz="quarter" idx="12"/>
          </p:nvPr>
        </p:nvSpPr>
        <p:spPr/>
        <p:txBody>
          <a:bodyPr/>
          <a:lstStyle>
            <a:lvl1pPr>
              <a:defRPr/>
            </a:lvl1pPr>
          </a:lstStyle>
          <a:p>
            <a:pPr>
              <a:defRPr/>
            </a:pPr>
            <a:fld id="{B08476C2-573C-4F47-8C84-62A280F82A83}" type="slidenum">
              <a:rPr lang="it-IT"/>
              <a:pPr>
                <a:defRPr/>
              </a:pPr>
              <a:t>‹N›</a:t>
            </a:fld>
            <a:endParaRPr lang="it-IT"/>
          </a:p>
        </p:txBody>
      </p:sp>
      <p:pic>
        <p:nvPicPr>
          <p:cNvPr id="7"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uppo 9"/>
          <p:cNvGrpSpPr/>
          <p:nvPr userDrawn="1"/>
        </p:nvGrpSpPr>
        <p:grpSpPr>
          <a:xfrm>
            <a:off x="7440150" y="1284172"/>
            <a:ext cx="4262413" cy="4320480"/>
            <a:chOff x="5663952" y="548680"/>
            <a:chExt cx="6038611" cy="5544616"/>
          </a:xfrm>
        </p:grpSpPr>
        <p:pic>
          <p:nvPicPr>
            <p:cNvPr id="11" name="Picture 2" descr="https://www.missioitalia.it/wp-content/uploads/2019/01/locandin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9857" y="548680"/>
              <a:ext cx="5742706" cy="345638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missioitalia.it/images/logo_missio.png"/>
            <p:cNvPicPr>
              <a:picLocks noChangeAspect="1" noChangeArrowheads="1"/>
            </p:cNvPicPr>
            <p:nvPr/>
          </p:nvPicPr>
          <p:blipFill rotWithShape="1">
            <a:blip r:embed="rId4">
              <a:extLst>
                <a:ext uri="{28A0092B-C50C-407E-A947-70E740481C1C}">
                  <a14:useLocalDpi xmlns:a14="http://schemas.microsoft.com/office/drawing/2010/main" val="0"/>
                </a:ext>
              </a:extLst>
            </a:blip>
            <a:srcRect r="23958"/>
            <a:stretch/>
          </p:blipFill>
          <p:spPr bwMode="auto">
            <a:xfrm>
              <a:off x="5663952" y="2636912"/>
              <a:ext cx="5904656" cy="3456384"/>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CasellaDiTesto 12"/>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spTree>
    <p:extLst>
      <p:ext uri="{BB962C8B-B14F-4D97-AF65-F5344CB8AC3E}">
        <p14:creationId xmlns:p14="http://schemas.microsoft.com/office/powerpoint/2010/main" val="305137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A813632-3075-4DD7-B5AF-B61FE73B511D}" type="slidenum">
              <a:rPr lang="it-IT"/>
              <a:pPr>
                <a:defRPr/>
              </a:pPr>
              <a:t>‹N›</a:t>
            </a:fld>
            <a:endParaRPr lang="it-IT"/>
          </a:p>
        </p:txBody>
      </p:sp>
    </p:spTree>
    <p:extLst>
      <p:ext uri="{BB962C8B-B14F-4D97-AF65-F5344CB8AC3E}">
        <p14:creationId xmlns:p14="http://schemas.microsoft.com/office/powerpoint/2010/main" val="3676865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871531" y="3789040"/>
            <a:ext cx="5568619" cy="2160240"/>
          </a:xfrm>
        </p:spPr>
        <p:txBody>
          <a:bodyPr anchor="t"/>
          <a:lstStyle>
            <a:lvl1pPr algn="l">
              <a:defRPr sz="4000" b="1" cap="all">
                <a:solidFill>
                  <a:srgbClr val="FF0000"/>
                </a:solidFill>
              </a:defRPr>
            </a:lvl1pPr>
          </a:lstStyle>
          <a:p>
            <a:r>
              <a:rPr lang="it-IT" dirty="0"/>
              <a:t>Fare clic per modificare lo stile del titolo</a:t>
            </a:r>
          </a:p>
        </p:txBody>
      </p:sp>
      <p:sp>
        <p:nvSpPr>
          <p:cNvPr id="3" name="Segnaposto testo 2"/>
          <p:cNvSpPr>
            <a:spLocks noGrp="1"/>
          </p:cNvSpPr>
          <p:nvPr>
            <p:ph type="body" idx="1"/>
          </p:nvPr>
        </p:nvSpPr>
        <p:spPr>
          <a:xfrm>
            <a:off x="1865031" y="813112"/>
            <a:ext cx="5575119" cy="1500187"/>
          </a:xfrm>
        </p:spPr>
        <p:txBody>
          <a:bodyPr anchor="b"/>
          <a:lstStyle>
            <a:lvl1pPr marL="0" indent="0">
              <a:buNone/>
              <a:defRPr sz="2800" b="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stili del testo dello schema</a:t>
            </a:r>
          </a:p>
        </p:txBody>
      </p:sp>
      <p:sp>
        <p:nvSpPr>
          <p:cNvPr id="4" name="Segnaposto data 3"/>
          <p:cNvSpPr>
            <a:spLocks noGrp="1"/>
          </p:cNvSpPr>
          <p:nvPr>
            <p:ph type="dt" sz="half" idx="10"/>
          </p:nvPr>
        </p:nvSpPr>
        <p:spPr>
          <a:xfrm>
            <a:off x="1967541" y="6346344"/>
            <a:ext cx="2844800" cy="365125"/>
          </a:xfrm>
        </p:spPr>
        <p:txBody>
          <a:bodyPr/>
          <a:lstStyle>
            <a:lvl1pPr>
              <a:defRPr/>
            </a:lvl1pPr>
          </a:lstStyle>
          <a:p>
            <a:pPr>
              <a:defRPr/>
            </a:pPr>
            <a:r>
              <a:rPr lang="it-IT"/>
              <a:t>www.lucianomeddi.eu</a:t>
            </a:r>
          </a:p>
        </p:txBody>
      </p:sp>
      <p:sp>
        <p:nvSpPr>
          <p:cNvPr id="6" name="Segnaposto numero diapositiva 5"/>
          <p:cNvSpPr>
            <a:spLocks noGrp="1"/>
          </p:cNvSpPr>
          <p:nvPr>
            <p:ph type="sldNum" sz="quarter" idx="12"/>
          </p:nvPr>
        </p:nvSpPr>
        <p:spPr/>
        <p:txBody>
          <a:bodyPr/>
          <a:lstStyle>
            <a:lvl1pPr>
              <a:defRPr/>
            </a:lvl1pPr>
          </a:lstStyle>
          <a:p>
            <a:pPr>
              <a:defRPr/>
            </a:pPr>
            <a:fld id="{B08476C2-573C-4F47-8C84-62A280F82A83}" type="slidenum">
              <a:rPr lang="it-IT"/>
              <a:pPr>
                <a:defRPr/>
              </a:pPr>
              <a:t>‹N›</a:t>
            </a:fld>
            <a:endParaRPr lang="it-IT"/>
          </a:p>
        </p:txBody>
      </p:sp>
      <p:pic>
        <p:nvPicPr>
          <p:cNvPr id="7"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uppo 9"/>
          <p:cNvGrpSpPr/>
          <p:nvPr userDrawn="1"/>
        </p:nvGrpSpPr>
        <p:grpSpPr>
          <a:xfrm>
            <a:off x="7440150" y="1284172"/>
            <a:ext cx="4262413" cy="4320480"/>
            <a:chOff x="5663952" y="548680"/>
            <a:chExt cx="6038611" cy="5544616"/>
          </a:xfrm>
        </p:grpSpPr>
        <p:pic>
          <p:nvPicPr>
            <p:cNvPr id="11" name="Picture 2" descr="https://www.missioitalia.it/wp-content/uploads/2019/01/locandin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9857" y="548680"/>
              <a:ext cx="5742706" cy="345638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missioitalia.it/images/logo_missio.png"/>
            <p:cNvPicPr>
              <a:picLocks noChangeAspect="1" noChangeArrowheads="1"/>
            </p:cNvPicPr>
            <p:nvPr/>
          </p:nvPicPr>
          <p:blipFill rotWithShape="1">
            <a:blip r:embed="rId4">
              <a:extLst>
                <a:ext uri="{28A0092B-C50C-407E-A947-70E740481C1C}">
                  <a14:useLocalDpi xmlns:a14="http://schemas.microsoft.com/office/drawing/2010/main" val="0"/>
                </a:ext>
              </a:extLst>
            </a:blip>
            <a:srcRect r="23958"/>
            <a:stretch/>
          </p:blipFill>
          <p:spPr bwMode="auto">
            <a:xfrm>
              <a:off x="5663952" y="2636912"/>
              <a:ext cx="5904656" cy="3456384"/>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CasellaDiTesto 12"/>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spTree>
    <p:extLst>
      <p:ext uri="{BB962C8B-B14F-4D97-AF65-F5344CB8AC3E}">
        <p14:creationId xmlns:p14="http://schemas.microsoft.com/office/powerpoint/2010/main" val="2206943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645718" y="1600201"/>
            <a:ext cx="47383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816080" y="1600201"/>
            <a:ext cx="476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274ECB-BD08-4A8B-A426-4B63460EDEC5}" type="slidenum">
              <a:rPr lang="it-IT"/>
              <a:pPr>
                <a:defRPr/>
              </a:pPr>
              <a:t>‹N›</a:t>
            </a:fld>
            <a:endParaRPr lang="it-IT"/>
          </a:p>
        </p:txBody>
      </p:sp>
      <p:pic>
        <p:nvPicPr>
          <p:cNvPr id="10"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p:cNvSpPr>
            <a:spLocks noGrp="1"/>
          </p:cNvSpPr>
          <p:nvPr>
            <p:ph type="title" hasCustomPrompt="1"/>
          </p:nvPr>
        </p:nvSpPr>
        <p:spPr>
          <a:xfrm>
            <a:off x="4007768" y="260648"/>
            <a:ext cx="7552685"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4"/>
                </a:solidFill>
                <a:latin typeface="Britannic Bold" panose="020B0903060703020204" pitchFamily="34" charset="0"/>
              </a:defRPr>
            </a:lvl1pPr>
          </a:lstStyle>
          <a:p>
            <a:r>
              <a:rPr lang="it-IT" dirty="0"/>
              <a:t>Fare clic per modificare </a:t>
            </a:r>
            <a:br>
              <a:rPr lang="it-IT" dirty="0"/>
            </a:br>
            <a:r>
              <a:rPr lang="it-IT" dirty="0"/>
              <a:t>lo stile del titolo</a:t>
            </a:r>
          </a:p>
        </p:txBody>
      </p:sp>
      <p:pic>
        <p:nvPicPr>
          <p:cNvPr id="9" name="Picture 2" descr="http://www.missioitalia.it/images/logo_missio.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23958"/>
          <a:stretch/>
        </p:blipFill>
        <p:spPr bwMode="auto">
          <a:xfrm>
            <a:off x="1645718" y="284784"/>
            <a:ext cx="2788309" cy="1224136"/>
          </a:xfrm>
          <a:prstGeom prst="rect">
            <a:avLst/>
          </a:prstGeom>
          <a:noFill/>
          <a:extLst>
            <a:ext uri="{909E8E84-426E-40DD-AFC4-6F175D3DCCD1}">
              <a14:hiddenFill xmlns:a14="http://schemas.microsoft.com/office/drawing/2010/main">
                <a:solidFill>
                  <a:srgbClr val="FFFFFF"/>
                </a:solidFill>
              </a14:hiddenFill>
            </a:ext>
          </a:extLst>
        </p:spPr>
      </p:pic>
      <p:sp>
        <p:nvSpPr>
          <p:cNvPr id="13" name="CasellaDiTesto 12"/>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spTree>
    <p:extLst>
      <p:ext uri="{BB962C8B-B14F-4D97-AF65-F5344CB8AC3E}">
        <p14:creationId xmlns:p14="http://schemas.microsoft.com/office/powerpoint/2010/main" val="3673333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r>
              <a:rPr lang="it-IT"/>
              <a:t>www.lucianomeddi.eu</a:t>
            </a:r>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0C32F8D-9BA8-4DA8-ACD9-1ACAF01C94F4}" type="slidenum">
              <a:rPr lang="it-IT"/>
              <a:pPr>
                <a:defRPr/>
              </a:pPr>
              <a:t>‹N›</a:t>
            </a:fld>
            <a:endParaRPr lang="it-IT"/>
          </a:p>
        </p:txBody>
      </p:sp>
    </p:spTree>
    <p:extLst>
      <p:ext uri="{BB962C8B-B14F-4D97-AF65-F5344CB8AC3E}">
        <p14:creationId xmlns:p14="http://schemas.microsoft.com/office/powerpoint/2010/main" val="108750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r>
              <a:rPr lang="it-IT"/>
              <a:t>www.lucianomeddi.eu</a:t>
            </a:r>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61A0158D-F833-4BE8-B033-77900BEDB559}" type="slidenum">
              <a:rPr lang="it-IT"/>
              <a:pPr>
                <a:defRPr/>
              </a:pPr>
              <a:t>‹N›</a:t>
            </a:fld>
            <a:endParaRPr lang="it-IT"/>
          </a:p>
        </p:txBody>
      </p:sp>
    </p:spTree>
    <p:extLst>
      <p:ext uri="{BB962C8B-B14F-4D97-AF65-F5344CB8AC3E}">
        <p14:creationId xmlns:p14="http://schemas.microsoft.com/office/powerpoint/2010/main" val="735441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a:t>www.lucianomeddi.eu</a:t>
            </a:r>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9F692CE9-8858-47F0-ACF3-0578412FE4C0}" type="slidenum">
              <a:rPr lang="it-IT"/>
              <a:pPr>
                <a:defRPr/>
              </a:pPr>
              <a:t>‹N›</a:t>
            </a:fld>
            <a:endParaRPr lang="it-IT"/>
          </a:p>
        </p:txBody>
      </p:sp>
    </p:spTree>
    <p:extLst>
      <p:ext uri="{BB962C8B-B14F-4D97-AF65-F5344CB8AC3E}">
        <p14:creationId xmlns:p14="http://schemas.microsoft.com/office/powerpoint/2010/main" val="2680146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5834CC3-419D-40CD-8FC3-AA466C9AD039}" type="slidenum">
              <a:rPr lang="it-IT"/>
              <a:pPr>
                <a:defRPr/>
              </a:pPr>
              <a:t>‹N›</a:t>
            </a:fld>
            <a:endParaRPr lang="it-IT"/>
          </a:p>
        </p:txBody>
      </p:sp>
    </p:spTree>
    <p:extLst>
      <p:ext uri="{BB962C8B-B14F-4D97-AF65-F5344CB8AC3E}">
        <p14:creationId xmlns:p14="http://schemas.microsoft.com/office/powerpoint/2010/main" val="766384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36DD028-831B-45FF-B712-EEDF6EBCAA08}" type="slidenum">
              <a:rPr lang="it-IT"/>
              <a:pPr>
                <a:defRPr/>
              </a:pPr>
              <a:t>‹N›</a:t>
            </a:fld>
            <a:endParaRPr lang="it-IT"/>
          </a:p>
        </p:txBody>
      </p:sp>
    </p:spTree>
    <p:extLst>
      <p:ext uri="{BB962C8B-B14F-4D97-AF65-F5344CB8AC3E}">
        <p14:creationId xmlns:p14="http://schemas.microsoft.com/office/powerpoint/2010/main" val="2685359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EF1D7D7-4D88-49C5-8701-206BE97E4521}" type="slidenum">
              <a:rPr lang="it-IT"/>
              <a:pPr>
                <a:defRPr/>
              </a:pPr>
              <a:t>‹N›</a:t>
            </a:fld>
            <a:endParaRPr lang="it-IT"/>
          </a:p>
        </p:txBody>
      </p:sp>
    </p:spTree>
    <p:extLst>
      <p:ext uri="{BB962C8B-B14F-4D97-AF65-F5344CB8AC3E}">
        <p14:creationId xmlns:p14="http://schemas.microsoft.com/office/powerpoint/2010/main" val="426762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419813" y="260648"/>
            <a:ext cx="7140640"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2"/>
                </a:solidFill>
                <a:latin typeface="Britannic Bold" panose="020B0903060703020204" pitchFamily="34" charset="0"/>
              </a:defRPr>
            </a:lvl1pPr>
          </a:lstStyle>
          <a:p>
            <a:r>
              <a:rPr lang="it-IT" dirty="0"/>
              <a:t>Fare clic per modificare </a:t>
            </a:r>
            <a:br>
              <a:rPr lang="it-IT" dirty="0"/>
            </a:br>
            <a:r>
              <a:rPr lang="it-IT" dirty="0"/>
              <a:t>lo stile del titolo</a:t>
            </a:r>
          </a:p>
        </p:txBody>
      </p:sp>
      <p:sp>
        <p:nvSpPr>
          <p:cNvPr id="3" name="Segnaposto contenuto 2"/>
          <p:cNvSpPr>
            <a:spLocks noGrp="1"/>
          </p:cNvSpPr>
          <p:nvPr>
            <p:ph idx="1"/>
          </p:nvPr>
        </p:nvSpPr>
        <p:spPr>
          <a:xfrm>
            <a:off x="1775520" y="1628776"/>
            <a:ext cx="9806880" cy="4525963"/>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a:xfrm>
            <a:off x="1775519" y="6245225"/>
            <a:ext cx="7008648" cy="476250"/>
          </a:xfrm>
        </p:spPr>
        <p:txBody>
          <a:bodyPr/>
          <a:lstStyle>
            <a:lvl1pPr>
              <a:defRPr/>
            </a:lvl1pPr>
          </a:lstStyle>
          <a:p>
            <a:pPr>
              <a:defRPr/>
            </a:pPr>
            <a:r>
              <a:rPr lang="it-IT" dirty="0"/>
              <a:t>www.lucianomeddi.eu</a:t>
            </a:r>
          </a:p>
        </p:txBody>
      </p:sp>
      <p:sp>
        <p:nvSpPr>
          <p:cNvPr id="5" name="Segnaposto numero diapositiva 5"/>
          <p:cNvSpPr>
            <a:spLocks noGrp="1"/>
          </p:cNvSpPr>
          <p:nvPr>
            <p:ph type="sldNum" sz="quarter" idx="11"/>
          </p:nvPr>
        </p:nvSpPr>
        <p:spPr/>
        <p:txBody>
          <a:bodyPr/>
          <a:lstStyle>
            <a:lvl1pPr>
              <a:defRPr/>
            </a:lvl1pPr>
          </a:lstStyle>
          <a:p>
            <a:pPr>
              <a:defRPr/>
            </a:pPr>
            <a:fld id="{25BC34F4-02C1-410C-953D-B77F6D94B61F}" type="slidenum">
              <a:rPr lang="it-IT"/>
              <a:pPr>
                <a:defRPr/>
              </a:pPr>
              <a:t>‹N›</a:t>
            </a:fld>
            <a:endParaRPr lang="it-IT"/>
          </a:p>
        </p:txBody>
      </p:sp>
      <p:sp>
        <p:nvSpPr>
          <p:cNvPr id="6" name="CasellaDiTesto 5"/>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pic>
        <p:nvPicPr>
          <p:cNvPr id="2050" name="Picture 2" descr="https://www.missioitalia.it/wp-content/uploads/2019/01/locandina-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91544" y="245423"/>
            <a:ext cx="2003568" cy="1205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760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D302AA2-5041-4A61-BBE3-B326C6C4B52B}" type="slidenum">
              <a:rPr lang="it-IT"/>
              <a:pPr>
                <a:defRPr/>
              </a:pPr>
              <a:t>‹N›</a:t>
            </a:fld>
            <a:endParaRPr lang="it-IT"/>
          </a:p>
        </p:txBody>
      </p:sp>
    </p:spTree>
    <p:extLst>
      <p:ext uri="{BB962C8B-B14F-4D97-AF65-F5344CB8AC3E}">
        <p14:creationId xmlns:p14="http://schemas.microsoft.com/office/powerpoint/2010/main" val="311395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it-IT"/>
              <a:t>www.lucianomeddi.eu</a:t>
            </a:r>
          </a:p>
        </p:txBody>
      </p:sp>
      <p:sp>
        <p:nvSpPr>
          <p:cNvPr id="8" name="Footer Placeholder 7"/>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9" name="Slide Number Placeholder 8"/>
          <p:cNvSpPr>
            <a:spLocks noGrp="1"/>
          </p:cNvSpPr>
          <p:nvPr>
            <p:ph type="sldNum" sz="quarter" idx="12"/>
          </p:nvPr>
        </p:nvSpPr>
        <p:spPr/>
        <p:txBody>
          <a:bodyPr/>
          <a:lstStyle>
            <a:lvl1pPr>
              <a:defRPr/>
            </a:lvl1pPr>
          </a:lstStyle>
          <a:p>
            <a:pPr>
              <a:defRPr/>
            </a:pPr>
            <a:fld id="{8CC6CA9E-4E5B-4846-8694-32235A9DE9E9}" type="slidenum">
              <a:rPr lang="it-IT"/>
              <a:pPr>
                <a:defRPr/>
              </a:pPr>
              <a:t>‹N›</a:t>
            </a:fld>
            <a:endParaRPr lang="it-IT"/>
          </a:p>
        </p:txBody>
      </p:sp>
    </p:spTree>
    <p:extLst>
      <p:ext uri="{BB962C8B-B14F-4D97-AF65-F5344CB8AC3E}">
        <p14:creationId xmlns:p14="http://schemas.microsoft.com/office/powerpoint/2010/main" val="62611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it-IT"/>
              <a:t>www.lucianomeddi.eu</a:t>
            </a:r>
          </a:p>
        </p:txBody>
      </p:sp>
      <p:sp>
        <p:nvSpPr>
          <p:cNvPr id="4" name="Footer Placeholder 3"/>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5" name="Slide Number Placeholder 4"/>
          <p:cNvSpPr>
            <a:spLocks noGrp="1"/>
          </p:cNvSpPr>
          <p:nvPr>
            <p:ph type="sldNum" sz="quarter" idx="12"/>
          </p:nvPr>
        </p:nvSpPr>
        <p:spPr/>
        <p:txBody>
          <a:bodyPr/>
          <a:lstStyle>
            <a:lvl1pPr>
              <a:defRPr/>
            </a:lvl1pPr>
          </a:lstStyle>
          <a:p>
            <a:pPr>
              <a:defRPr/>
            </a:pPr>
            <a:fld id="{8FE6033F-B401-4DB2-B2F4-F363BEBAC605}" type="slidenum">
              <a:rPr lang="it-IT"/>
              <a:pPr>
                <a:defRPr/>
              </a:pPr>
              <a:t>‹N›</a:t>
            </a:fld>
            <a:endParaRPr lang="it-IT"/>
          </a:p>
        </p:txBody>
      </p:sp>
    </p:spTree>
    <p:extLst>
      <p:ext uri="{BB962C8B-B14F-4D97-AF65-F5344CB8AC3E}">
        <p14:creationId xmlns:p14="http://schemas.microsoft.com/office/powerpoint/2010/main" val="401846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it-IT"/>
              <a:t>www.lucianomeddi.eu</a:t>
            </a:r>
          </a:p>
        </p:txBody>
      </p:sp>
      <p:sp>
        <p:nvSpPr>
          <p:cNvPr id="3" name="Footer Placeholder 2"/>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4" name="Slide Number Placeholder 3"/>
          <p:cNvSpPr>
            <a:spLocks noGrp="1"/>
          </p:cNvSpPr>
          <p:nvPr>
            <p:ph type="sldNum" sz="quarter" idx="12"/>
          </p:nvPr>
        </p:nvSpPr>
        <p:spPr/>
        <p:txBody>
          <a:bodyPr/>
          <a:lstStyle>
            <a:lvl1pPr>
              <a:defRPr/>
            </a:lvl1pPr>
          </a:lstStyle>
          <a:p>
            <a:pPr>
              <a:defRPr/>
            </a:pPr>
            <a:fld id="{13BE8DCF-8673-4996-98EC-6093014BA42E}" type="slidenum">
              <a:rPr lang="it-IT"/>
              <a:pPr>
                <a:defRPr/>
              </a:pPr>
              <a:t>‹N›</a:t>
            </a:fld>
            <a:endParaRPr lang="it-IT"/>
          </a:p>
        </p:txBody>
      </p:sp>
    </p:spTree>
    <p:extLst>
      <p:ext uri="{BB962C8B-B14F-4D97-AF65-F5344CB8AC3E}">
        <p14:creationId xmlns:p14="http://schemas.microsoft.com/office/powerpoint/2010/main" val="1170246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it-IT"/>
              <a:t>www.lucianomeddi.eu</a:t>
            </a:r>
          </a:p>
        </p:txBody>
      </p:sp>
      <p:sp>
        <p:nvSpPr>
          <p:cNvPr id="6" name="Footer Placeholder 5"/>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9AFD236E-DB55-4C29-AAE4-7E5C46AB12A5}" type="slidenum">
              <a:rPr lang="it-IT"/>
              <a:pPr>
                <a:defRPr/>
              </a:pPr>
              <a:t>‹N›</a:t>
            </a:fld>
            <a:endParaRPr lang="it-IT"/>
          </a:p>
        </p:txBody>
      </p:sp>
    </p:spTree>
    <p:extLst>
      <p:ext uri="{BB962C8B-B14F-4D97-AF65-F5344CB8AC3E}">
        <p14:creationId xmlns:p14="http://schemas.microsoft.com/office/powerpoint/2010/main" val="139600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it-IT"/>
              <a:t>www.lucianomeddi.eu</a:t>
            </a:r>
          </a:p>
        </p:txBody>
      </p:sp>
      <p:sp>
        <p:nvSpPr>
          <p:cNvPr id="6" name="Footer Placeholder 5"/>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B6A80577-78A6-4880-B15C-CBBEC160531D}" type="slidenum">
              <a:rPr lang="it-IT"/>
              <a:pPr>
                <a:defRPr/>
              </a:pPr>
              <a:t>‹N›</a:t>
            </a:fld>
            <a:endParaRPr lang="it-IT"/>
          </a:p>
        </p:txBody>
      </p:sp>
    </p:spTree>
    <p:extLst>
      <p:ext uri="{BB962C8B-B14F-4D97-AF65-F5344CB8AC3E}">
        <p14:creationId xmlns:p14="http://schemas.microsoft.com/office/powerpoint/2010/main" val="62333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it-IT"/>
              <a:t>www.lucianomeddi.eu</a:t>
            </a:r>
          </a:p>
        </p:txBody>
      </p:sp>
      <p:sp>
        <p:nvSpPr>
          <p:cNvPr id="5" name="Footer Placeholder 4"/>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F0E80684-004B-482C-A6C3-7A166EA9D53A}" type="slidenum">
              <a:rPr lang="it-IT"/>
              <a:pPr>
                <a:defRPr/>
              </a:pPr>
              <a:t>‹N›</a:t>
            </a:fld>
            <a:endParaRPr lang="it-IT"/>
          </a:p>
        </p:txBody>
      </p:sp>
    </p:spTree>
    <p:extLst>
      <p:ext uri="{BB962C8B-B14F-4D97-AF65-F5344CB8AC3E}">
        <p14:creationId xmlns:p14="http://schemas.microsoft.com/office/powerpoint/2010/main" val="64521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645718" y="1600201"/>
            <a:ext cx="47383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816080" y="1600201"/>
            <a:ext cx="476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274ECB-BD08-4A8B-A426-4B63460EDEC5}" type="slidenum">
              <a:rPr lang="it-IT"/>
              <a:pPr>
                <a:defRPr/>
              </a:pPr>
              <a:t>‹N›</a:t>
            </a:fld>
            <a:endParaRPr lang="it-IT"/>
          </a:p>
        </p:txBody>
      </p:sp>
      <p:pic>
        <p:nvPicPr>
          <p:cNvPr id="10"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p:cNvSpPr>
            <a:spLocks noGrp="1"/>
          </p:cNvSpPr>
          <p:nvPr>
            <p:ph type="title" hasCustomPrompt="1"/>
          </p:nvPr>
        </p:nvSpPr>
        <p:spPr>
          <a:xfrm>
            <a:off x="4007768" y="260648"/>
            <a:ext cx="7552685"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6"/>
                </a:solidFill>
                <a:latin typeface="Britannic Bold" panose="020B0903060703020204" pitchFamily="34" charset="0"/>
              </a:defRPr>
            </a:lvl1pPr>
          </a:lstStyle>
          <a:p>
            <a:r>
              <a:rPr lang="it-IT" dirty="0"/>
              <a:t>Fare clic per modificare </a:t>
            </a:r>
            <a:br>
              <a:rPr lang="it-IT" dirty="0"/>
            </a:br>
            <a:r>
              <a:rPr lang="it-IT" dirty="0"/>
              <a:t>lo stile del titolo</a:t>
            </a:r>
          </a:p>
        </p:txBody>
      </p:sp>
      <p:pic>
        <p:nvPicPr>
          <p:cNvPr id="13" name="Picture 2" descr="https://www.missioitalia.it/wp-content/uploads/2019/01/locandina-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60156" y="275245"/>
            <a:ext cx="2003568" cy="1205895"/>
          </a:xfrm>
          <a:prstGeom prst="rect">
            <a:avLst/>
          </a:prstGeom>
          <a:noFill/>
          <a:extLst>
            <a:ext uri="{909E8E84-426E-40DD-AFC4-6F175D3DCCD1}">
              <a14:hiddenFill xmlns:a14="http://schemas.microsoft.com/office/drawing/2010/main">
                <a:solidFill>
                  <a:srgbClr val="FFFFFF"/>
                </a:solidFill>
              </a14:hiddenFill>
            </a:ext>
          </a:extLst>
        </p:spPr>
      </p:pic>
      <p:sp>
        <p:nvSpPr>
          <p:cNvPr id="14" name="CasellaDiTesto 13"/>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spTree>
    <p:extLst>
      <p:ext uri="{BB962C8B-B14F-4D97-AF65-F5344CB8AC3E}">
        <p14:creationId xmlns:p14="http://schemas.microsoft.com/office/powerpoint/2010/main" val="90851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bwMode="auto">
          <a:xfrm>
            <a:off x="1678517" y="0"/>
            <a:ext cx="99038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2052" name="Rectangle 4"/>
          <p:cNvSpPr>
            <a:spLocks noGrp="1" noChangeArrowheads="1"/>
          </p:cNvSpPr>
          <p:nvPr>
            <p:ph type="body" idx="1"/>
          </p:nvPr>
        </p:nvSpPr>
        <p:spPr bwMode="auto">
          <a:xfrm>
            <a:off x="1583267" y="1628776"/>
            <a:ext cx="999913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0"/>
            <a:r>
              <a:rPr lang="it-IT" dirty="0"/>
              <a:t>Quinto livello</a:t>
            </a:r>
          </a:p>
        </p:txBody>
      </p:sp>
      <p:sp>
        <p:nvSpPr>
          <p:cNvPr id="4101" name="Rectangle 5"/>
          <p:cNvSpPr>
            <a:spLocks noGrp="1" noChangeArrowheads="1"/>
          </p:cNvSpPr>
          <p:nvPr>
            <p:ph type="dt" sz="half" idx="2"/>
          </p:nvPr>
        </p:nvSpPr>
        <p:spPr bwMode="auto">
          <a:xfrm>
            <a:off x="1583267" y="6245225"/>
            <a:ext cx="7200900" cy="476250"/>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pPr>
              <a:defRPr/>
            </a:pPr>
            <a:r>
              <a:rPr lang="it-IT"/>
              <a:t>www.lucianomeddi.eu</a:t>
            </a:r>
            <a:endParaRPr lang="it-IT" dirty="0"/>
          </a:p>
        </p:txBody>
      </p:sp>
      <p:sp>
        <p:nvSpPr>
          <p:cNvPr id="4103" name="Rectangle 7"/>
          <p:cNvSpPr>
            <a:spLocks noGrp="1" noChangeArrowheads="1"/>
          </p:cNvSpPr>
          <p:nvPr>
            <p:ph type="sldNum" sz="quarter" idx="4"/>
          </p:nvPr>
        </p:nvSpPr>
        <p:spPr bwMode="auto">
          <a:xfrm>
            <a:off x="9935634" y="6245225"/>
            <a:ext cx="1646767" cy="476250"/>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chemeClr val="tx1"/>
                </a:solidFill>
              </a:defRPr>
            </a:lvl1pPr>
          </a:lstStyle>
          <a:p>
            <a:pPr>
              <a:defRPr/>
            </a:pPr>
            <a:fld id="{74D7DE19-6792-44C8-A36C-A67019952939}" type="slidenum">
              <a:rPr lang="it-IT"/>
              <a:pPr>
                <a:defRPr/>
              </a:pPr>
              <a:t>‹N›</a:t>
            </a:fld>
            <a:endParaRPr lang="it-IT"/>
          </a:p>
        </p:txBody>
      </p:sp>
      <p:pic>
        <p:nvPicPr>
          <p:cNvPr id="2055" name="Picture 8" descr="titolo_urbaniana_it"/>
          <p:cNvPicPr>
            <a:picLocks noChangeAspect="1" noChangeArrowheads="1"/>
          </p:cNvPicPr>
          <p:nvPr/>
        </p:nvPicPr>
        <p:blipFill>
          <a:blip r:embed="rId12">
            <a:extLst>
              <a:ext uri="{28A0092B-C50C-407E-A947-70E740481C1C}">
                <a14:useLocalDpi xmlns:a14="http://schemas.microsoft.com/office/drawing/2010/main" val="0"/>
              </a:ext>
            </a:extLst>
          </a:blip>
          <a:srcRect t="13741"/>
          <a:stretch>
            <a:fillRect/>
          </a:stretch>
        </p:blipFill>
        <p:spPr bwMode="auto">
          <a:xfrm>
            <a:off x="7692" y="1"/>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Lst>
  <p:hf hdr="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Rounded MT Bold" pitchFamily="34" charset="0"/>
          <a:cs typeface="Arial" charset="0"/>
        </a:defRPr>
      </a:lvl2pPr>
      <a:lvl3pPr algn="l" rtl="0" eaLnBrk="0" fontAlgn="base" hangingPunct="0">
        <a:spcBef>
          <a:spcPct val="0"/>
        </a:spcBef>
        <a:spcAft>
          <a:spcPct val="0"/>
        </a:spcAft>
        <a:defRPr sz="4000">
          <a:solidFill>
            <a:schemeClr val="tx1"/>
          </a:solidFill>
          <a:latin typeface="Arial Rounded MT Bold" pitchFamily="34" charset="0"/>
          <a:cs typeface="Arial" charset="0"/>
        </a:defRPr>
      </a:lvl3pPr>
      <a:lvl4pPr algn="l" rtl="0" eaLnBrk="0" fontAlgn="base" hangingPunct="0">
        <a:spcBef>
          <a:spcPct val="0"/>
        </a:spcBef>
        <a:spcAft>
          <a:spcPct val="0"/>
        </a:spcAft>
        <a:defRPr sz="4000">
          <a:solidFill>
            <a:schemeClr val="tx1"/>
          </a:solidFill>
          <a:latin typeface="Arial Rounded MT Bold" pitchFamily="34" charset="0"/>
          <a:cs typeface="Arial" charset="0"/>
        </a:defRPr>
      </a:lvl4pPr>
      <a:lvl5pPr algn="l" rtl="0" eaLnBrk="0" fontAlgn="base" hangingPunct="0">
        <a:spcBef>
          <a:spcPct val="0"/>
        </a:spcBef>
        <a:spcAft>
          <a:spcPct val="0"/>
        </a:spcAft>
        <a:defRPr sz="4000">
          <a:solidFill>
            <a:schemeClr val="tx1"/>
          </a:solidFill>
          <a:latin typeface="Arial Rounded MT Bold" pitchFamily="34" charset="0"/>
          <a:cs typeface="Arial" charset="0"/>
        </a:defRPr>
      </a:lvl5pPr>
      <a:lvl6pPr marL="457200" algn="l" rtl="0" fontAlgn="base">
        <a:spcBef>
          <a:spcPct val="0"/>
        </a:spcBef>
        <a:spcAft>
          <a:spcPct val="0"/>
        </a:spcAft>
        <a:defRPr sz="4000">
          <a:solidFill>
            <a:srgbClr val="FFFF00"/>
          </a:solidFill>
          <a:latin typeface="Arial Rounded MT Bold" pitchFamily="34" charset="0"/>
          <a:cs typeface="Arial" charset="0"/>
        </a:defRPr>
      </a:lvl6pPr>
      <a:lvl7pPr marL="914400" algn="l" rtl="0" fontAlgn="base">
        <a:spcBef>
          <a:spcPct val="0"/>
        </a:spcBef>
        <a:spcAft>
          <a:spcPct val="0"/>
        </a:spcAft>
        <a:defRPr sz="4000">
          <a:solidFill>
            <a:srgbClr val="FFFF00"/>
          </a:solidFill>
          <a:latin typeface="Arial Rounded MT Bold" pitchFamily="34" charset="0"/>
          <a:cs typeface="Arial" charset="0"/>
        </a:defRPr>
      </a:lvl7pPr>
      <a:lvl8pPr marL="1371600" algn="l" rtl="0" fontAlgn="base">
        <a:spcBef>
          <a:spcPct val="0"/>
        </a:spcBef>
        <a:spcAft>
          <a:spcPct val="0"/>
        </a:spcAft>
        <a:defRPr sz="4000">
          <a:solidFill>
            <a:srgbClr val="FFFF00"/>
          </a:solidFill>
          <a:latin typeface="Arial Rounded MT Bold" pitchFamily="34" charset="0"/>
          <a:cs typeface="Arial" charset="0"/>
        </a:defRPr>
      </a:lvl8pPr>
      <a:lvl9pPr marL="1828800" algn="l" rtl="0" fontAlgn="base">
        <a:spcBef>
          <a:spcPct val="0"/>
        </a:spcBef>
        <a:spcAft>
          <a:spcPct val="0"/>
        </a:spcAft>
        <a:defRPr sz="4000">
          <a:solidFill>
            <a:srgbClr val="FFFF00"/>
          </a:solidFill>
          <a:latin typeface="Arial Rounded MT Bold"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3075" name="Segnaposto tes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it-IT"/>
              <a:t>www.lucianomeddi.eu</a:t>
            </a:r>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D7CF13D-2971-4B73-887E-1473D515203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ucianomeddi.e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1"/>
          </p:nvPr>
        </p:nvSpPr>
        <p:spPr>
          <a:xfrm>
            <a:off x="807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EA07A1-97AF-4C7D-B29A-6DB0DD6F593E}" type="slidenum">
              <a:rPr lang="it-IT" b="0" smtClean="0"/>
              <a:pPr eaLnBrk="1" hangingPunct="1"/>
              <a:t>1</a:t>
            </a:fld>
            <a:endParaRPr lang="it-IT" b="0"/>
          </a:p>
        </p:txBody>
      </p:sp>
      <p:grpSp>
        <p:nvGrpSpPr>
          <p:cNvPr id="3" name="Gruppo 2"/>
          <p:cNvGrpSpPr/>
          <p:nvPr/>
        </p:nvGrpSpPr>
        <p:grpSpPr>
          <a:xfrm>
            <a:off x="5663952" y="548680"/>
            <a:ext cx="6038611" cy="5544616"/>
            <a:chOff x="5663952" y="548680"/>
            <a:chExt cx="6038611" cy="5544616"/>
          </a:xfrm>
        </p:grpSpPr>
        <p:pic>
          <p:nvPicPr>
            <p:cNvPr id="2" name="Picture 2" descr="https://www.missioitalia.it/wp-content/uploads/2019/01/locandin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9857" y="548680"/>
              <a:ext cx="5742706" cy="345638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missioitalia.it/images/logo_missio.png"/>
            <p:cNvPicPr>
              <a:picLocks noChangeAspect="1" noChangeArrowheads="1"/>
            </p:cNvPicPr>
            <p:nvPr/>
          </p:nvPicPr>
          <p:blipFill rotWithShape="1">
            <a:blip r:embed="rId4">
              <a:extLst>
                <a:ext uri="{28A0092B-C50C-407E-A947-70E740481C1C}">
                  <a14:useLocalDpi xmlns:a14="http://schemas.microsoft.com/office/drawing/2010/main" val="0"/>
                </a:ext>
              </a:extLst>
            </a:blip>
            <a:srcRect r="23958"/>
            <a:stretch/>
          </p:blipFill>
          <p:spPr bwMode="auto">
            <a:xfrm>
              <a:off x="5663952" y="2636912"/>
              <a:ext cx="5904656" cy="3456384"/>
            </a:xfrm>
            <a:prstGeom prst="rect">
              <a:avLst/>
            </a:prstGeom>
            <a:noFill/>
            <a:extLst>
              <a:ext uri="{909E8E84-426E-40DD-AFC4-6F175D3DCCD1}">
                <a14:hiddenFill xmlns:a14="http://schemas.microsoft.com/office/drawing/2010/main">
                  <a:solidFill>
                    <a:srgbClr val="FFFFFF"/>
                  </a:solidFill>
                </a14:hiddenFill>
              </a:ext>
            </a:extLst>
          </p:spPr>
        </p:pic>
      </p:grpSp>
      <p:sp>
        <p:nvSpPr>
          <p:cNvPr id="12291" name="Rectangle 2"/>
          <p:cNvSpPr>
            <a:spLocks noGrp="1" noChangeArrowheads="1"/>
          </p:cNvSpPr>
          <p:nvPr>
            <p:ph type="ctrTitle" idx="4294967295"/>
          </p:nvPr>
        </p:nvSpPr>
        <p:spPr>
          <a:xfrm>
            <a:off x="2423592" y="1196752"/>
            <a:ext cx="3536265" cy="4896544"/>
          </a:xfrm>
          <a:noFill/>
        </p:spPr>
        <p:txBody>
          <a:bodyPr>
            <a:normAutofit fontScale="90000"/>
          </a:bodyPr>
          <a:lstStyle/>
          <a:p>
            <a:pPr>
              <a:spcBef>
                <a:spcPts val="1200"/>
              </a:spcBef>
              <a:spcAft>
                <a:spcPts val="0"/>
              </a:spcAft>
            </a:pP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“Lo Spirito Santo protagonista della </a:t>
            </a:r>
            <a:b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Missione </a:t>
            </a: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nei </a:t>
            </a: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documenti </a:t>
            </a: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della </a:t>
            </a: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Chiesa”  </a:t>
            </a:r>
            <a:r>
              <a:rPr lang="it-IT"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48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sz="48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1800" b="1" dirty="0">
                <a:latin typeface="Calibri" panose="020F0502020204030204" pitchFamily="34" charset="0"/>
                <a:ea typeface="Calibri" panose="020F0502020204030204" pitchFamily="34" charset="0"/>
                <a:cs typeface="Times New Roman" panose="02020603050405020304" pitchFamily="18" charset="0"/>
              </a:rPr>
              <a:t>intervento di don Luciano MEDDI </a:t>
            </a:r>
            <a:r>
              <a:rPr lang="it-IT" sz="1800" b="1" dirty="0" smtClean="0">
                <a:latin typeface="Calibri" panose="020F0502020204030204" pitchFamily="34" charset="0"/>
                <a:ea typeface="Calibri" panose="020F0502020204030204" pitchFamily="34" charset="0"/>
                <a:cs typeface="Times New Roman" panose="02020603050405020304" pitchFamily="18" charset="0"/>
              </a:rPr>
              <a:t/>
            </a:r>
            <a:br>
              <a:rPr lang="it-IT" sz="1800" b="1" dirty="0" smtClean="0">
                <a:latin typeface="Calibri" panose="020F0502020204030204" pitchFamily="34" charset="0"/>
                <a:ea typeface="Calibri" panose="020F0502020204030204" pitchFamily="34" charset="0"/>
                <a:cs typeface="Times New Roman" panose="02020603050405020304" pitchFamily="18" charset="0"/>
              </a:rPr>
            </a:br>
            <a:r>
              <a:rPr lang="it-IT" sz="1800" b="1" dirty="0" smtClean="0">
                <a:latin typeface="Calibri" panose="020F0502020204030204" pitchFamily="34" charset="0"/>
                <a:ea typeface="Calibri" panose="020F0502020204030204" pitchFamily="34" charset="0"/>
                <a:cs typeface="Times New Roman" panose="02020603050405020304" pitchFamily="18" charset="0"/>
              </a:rPr>
              <a:t>al </a:t>
            </a:r>
            <a:r>
              <a:rPr lang="it-IT" sz="1800" b="1" dirty="0">
                <a:latin typeface="Calibri" panose="020F0502020204030204" pitchFamily="34" charset="0"/>
                <a:ea typeface="Calibri" panose="020F0502020204030204" pitchFamily="34" charset="0"/>
                <a:cs typeface="Times New Roman" panose="02020603050405020304" pitchFamily="18" charset="0"/>
              </a:rPr>
              <a:t>63° CONVEGNO </a:t>
            </a:r>
            <a:r>
              <a:rPr lang="it-IT" sz="1800" b="1" dirty="0" smtClean="0">
                <a:latin typeface="Calibri" panose="020F0502020204030204" pitchFamily="34" charset="0"/>
                <a:ea typeface="Calibri" panose="020F0502020204030204" pitchFamily="34" charset="0"/>
                <a:cs typeface="Times New Roman" panose="02020603050405020304" pitchFamily="18" charset="0"/>
              </a:rPr>
              <a:t>MISSIONARIO </a:t>
            </a:r>
            <a:r>
              <a:rPr lang="it-IT" sz="1800" b="1" dirty="0">
                <a:latin typeface="Calibri" panose="020F0502020204030204" pitchFamily="34" charset="0"/>
                <a:ea typeface="Calibri" panose="020F0502020204030204" pitchFamily="34" charset="0"/>
                <a:cs typeface="Times New Roman" panose="02020603050405020304" pitchFamily="18" charset="0"/>
              </a:rPr>
              <a:t/>
            </a:r>
            <a:br>
              <a:rPr lang="it-IT" sz="1800" b="1" dirty="0">
                <a:latin typeface="Calibri" panose="020F0502020204030204" pitchFamily="34" charset="0"/>
                <a:ea typeface="Calibri" panose="020F0502020204030204" pitchFamily="34" charset="0"/>
                <a:cs typeface="Times New Roman" panose="02020603050405020304" pitchFamily="18" charset="0"/>
              </a:rPr>
            </a:br>
            <a:r>
              <a:rPr lang="it-IT" sz="1800" b="1" dirty="0">
                <a:latin typeface="Calibri" panose="020F0502020204030204" pitchFamily="34" charset="0"/>
                <a:ea typeface="Calibri" panose="020F0502020204030204" pitchFamily="34" charset="0"/>
                <a:cs typeface="Times New Roman" panose="02020603050405020304" pitchFamily="18" charset="0"/>
              </a:rPr>
              <a:t>NAZIONALE </a:t>
            </a:r>
            <a:r>
              <a:rPr lang="it-IT" sz="1800" b="1" dirty="0" smtClean="0">
                <a:latin typeface="Calibri" panose="020F0502020204030204" pitchFamily="34" charset="0"/>
                <a:ea typeface="Calibri" panose="020F0502020204030204" pitchFamily="34" charset="0"/>
                <a:cs typeface="Times New Roman" panose="02020603050405020304" pitchFamily="18" charset="0"/>
              </a:rPr>
              <a:t>SEMINARISTI </a:t>
            </a:r>
            <a:r>
              <a:rPr lang="it-IT" sz="1800" b="1" dirty="0">
                <a:latin typeface="Calibri" panose="020F0502020204030204" pitchFamily="34" charset="0"/>
                <a:ea typeface="Calibri" panose="020F0502020204030204" pitchFamily="34" charset="0"/>
                <a:cs typeface="Times New Roman" panose="02020603050405020304" pitchFamily="18" charset="0"/>
              </a:rPr>
              <a:t/>
            </a:r>
            <a:br>
              <a:rPr lang="it-IT" sz="1800" b="1" dirty="0">
                <a:latin typeface="Calibri" panose="020F0502020204030204" pitchFamily="34" charset="0"/>
                <a:ea typeface="Calibri" panose="020F0502020204030204" pitchFamily="34" charset="0"/>
                <a:cs typeface="Times New Roman" panose="02020603050405020304" pitchFamily="18" charset="0"/>
              </a:rPr>
            </a:br>
            <a:r>
              <a:rPr lang="it-IT" sz="1800" b="1" dirty="0">
                <a:latin typeface="Calibri" panose="020F0502020204030204" pitchFamily="34" charset="0"/>
                <a:ea typeface="Calibri" panose="020F0502020204030204" pitchFamily="34" charset="0"/>
                <a:cs typeface="Times New Roman" panose="02020603050405020304" pitchFamily="18" charset="0"/>
              </a:rPr>
              <a:t>Firenze 2-5 Maggio 2019 </a:t>
            </a:r>
            <a:endParaRPr lang="it-IT"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294" name="Segnaposto data 2"/>
          <p:cNvSpPr>
            <a:spLocks noGrp="1"/>
          </p:cNvSpPr>
          <p:nvPr>
            <p:ph type="dt"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t>www.lucianomeddi.eu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Avviso ai «naviganti spirituali»</a:t>
            </a:r>
            <a:endParaRPr lang="it-IT" dirty="0"/>
          </a:p>
        </p:txBody>
      </p:sp>
      <p:sp>
        <p:nvSpPr>
          <p:cNvPr id="7" name="Segnaposto contenuto 6"/>
          <p:cNvSpPr>
            <a:spLocks noGrp="1"/>
          </p:cNvSpPr>
          <p:nvPr>
            <p:ph idx="1"/>
          </p:nvPr>
        </p:nvSpPr>
        <p:spPr/>
        <p:txBody>
          <a:bodyPr>
            <a:normAutofit lnSpcReduction="10000"/>
          </a:bodyPr>
          <a:lstStyle/>
          <a:p>
            <a:r>
              <a:rPr lang="it-IT" dirty="0" smtClean="0"/>
              <a:t>Questioni già presenti al vaticano II</a:t>
            </a:r>
          </a:p>
          <a:p>
            <a:r>
              <a:rPr lang="it-IT" dirty="0" smtClean="0"/>
              <a:t>E che hanno portato ad un nuovo riequilibrio tra la missione di Cristo e la missione dello Spirito </a:t>
            </a:r>
          </a:p>
          <a:p>
            <a:r>
              <a:rPr lang="it-IT" dirty="0" smtClean="0"/>
              <a:t>nella prospettiva della «ricapitolazione</a:t>
            </a:r>
            <a:r>
              <a:rPr lang="it-IT" dirty="0" smtClean="0"/>
              <a:t>» ovvero ricollocazione della unicità di Cristo come «differenza»</a:t>
            </a:r>
            <a:endParaRPr lang="it-IT" dirty="0" smtClean="0"/>
          </a:p>
          <a:p>
            <a:endParaRPr lang="it-IT" dirty="0"/>
          </a:p>
          <a:p>
            <a:endParaRPr lang="it-IT" dirty="0" smtClean="0"/>
          </a:p>
          <a:p>
            <a:r>
              <a:rPr lang="it-IT" sz="2000" dirty="0">
                <a:latin typeface="Calibri" panose="020F0502020204030204" pitchFamily="34" charset="0"/>
              </a:rPr>
              <a:t>Y. </a:t>
            </a:r>
            <a:r>
              <a:rPr lang="it-IT" sz="2000" dirty="0" err="1">
                <a:latin typeface="Calibri" panose="020F0502020204030204" pitchFamily="34" charset="0"/>
              </a:rPr>
              <a:t>Congar</a:t>
            </a:r>
            <a:r>
              <a:rPr lang="it-IT" sz="2000" dirty="0">
                <a:latin typeface="Calibri" panose="020F0502020204030204" pitchFamily="34" charset="0"/>
              </a:rPr>
              <a:t>, </a:t>
            </a:r>
            <a:r>
              <a:rPr lang="it-IT" sz="2000" i="1" dirty="0">
                <a:latin typeface="Calibri" panose="020F0502020204030204" pitchFamily="34" charset="0"/>
              </a:rPr>
              <a:t>La Parola e il soffio</a:t>
            </a:r>
            <a:r>
              <a:rPr lang="it-IT" sz="2000" dirty="0">
                <a:latin typeface="Calibri" panose="020F0502020204030204" pitchFamily="34" charset="0"/>
              </a:rPr>
              <a:t>, </a:t>
            </a:r>
            <a:r>
              <a:rPr lang="it-IT" sz="2000" dirty="0" smtClean="0">
                <a:latin typeface="Calibri" panose="020F0502020204030204" pitchFamily="34" charset="0"/>
              </a:rPr>
              <a:t>Borla, </a:t>
            </a:r>
            <a:r>
              <a:rPr lang="it-IT" sz="2000" dirty="0">
                <a:latin typeface="Calibri" panose="020F0502020204030204" pitchFamily="34" charset="0"/>
              </a:rPr>
              <a:t>Roma </a:t>
            </a:r>
            <a:r>
              <a:rPr lang="it-IT" sz="2000" dirty="0" smtClean="0">
                <a:latin typeface="Calibri" panose="020F0502020204030204" pitchFamily="34" charset="0"/>
              </a:rPr>
              <a:t>1985 </a:t>
            </a:r>
            <a:r>
              <a:rPr lang="it-IT" sz="2000" dirty="0">
                <a:latin typeface="Calibri" panose="020F0502020204030204" pitchFamily="34" charset="0"/>
              </a:rPr>
              <a:t>[</a:t>
            </a:r>
            <a:r>
              <a:rPr lang="it-IT" sz="2000" dirty="0" smtClean="0">
                <a:latin typeface="Calibri" panose="020F0502020204030204" pitchFamily="34" charset="0"/>
              </a:rPr>
              <a:t>1984]</a:t>
            </a:r>
            <a:endParaRPr lang="it-IT" sz="2000" dirty="0" smtClean="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10</a:t>
            </a:fld>
            <a:endParaRPr lang="it-IT"/>
          </a:p>
        </p:txBody>
      </p:sp>
    </p:spTree>
    <p:extLst>
      <p:ext uri="{BB962C8B-B14F-4D97-AF65-F5344CB8AC3E}">
        <p14:creationId xmlns:p14="http://schemas.microsoft.com/office/powerpoint/2010/main" val="1153612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a:t>
            </a:r>
            <a:r>
              <a:rPr lang="it-IT" dirty="0"/>
              <a:t>Il rinnovamento missionario </a:t>
            </a:r>
            <a:r>
              <a:rPr lang="it-IT" dirty="0" smtClean="0"/>
              <a:t/>
            </a:r>
            <a:br>
              <a:rPr lang="it-IT" dirty="0" smtClean="0"/>
            </a:br>
            <a:r>
              <a:rPr lang="it-IT" dirty="0" smtClean="0"/>
              <a:t>del </a:t>
            </a:r>
            <a:r>
              <a:rPr lang="it-IT" dirty="0"/>
              <a:t>Vaticano II</a:t>
            </a:r>
          </a:p>
        </p:txBody>
      </p:sp>
      <p:sp>
        <p:nvSpPr>
          <p:cNvPr id="3" name="Segnaposto contenuto 2"/>
          <p:cNvSpPr>
            <a:spLocks noGrp="1"/>
          </p:cNvSpPr>
          <p:nvPr>
            <p:ph type="body" idx="1"/>
          </p:nvPr>
        </p:nvSpPr>
        <p:spPr/>
        <p:txBody>
          <a:bodyPr/>
          <a:lstStyle/>
          <a:p>
            <a:r>
              <a:rPr lang="it-IT" dirty="0"/>
              <a:t>“Lo Spirito Santo protagonista della </a:t>
            </a:r>
            <a:br>
              <a:rPr lang="it-IT" dirty="0"/>
            </a:br>
            <a:r>
              <a:rPr lang="it-IT" dirty="0"/>
              <a:t>Missione nei documenti della Chiesa”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11</a:t>
            </a:fld>
            <a:endParaRPr lang="it-IT"/>
          </a:p>
        </p:txBody>
      </p:sp>
    </p:spTree>
    <p:extLst>
      <p:ext uri="{BB962C8B-B14F-4D97-AF65-F5344CB8AC3E}">
        <p14:creationId xmlns:p14="http://schemas.microsoft.com/office/powerpoint/2010/main" val="2514172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p>
        </p:txBody>
      </p:sp>
      <p:sp>
        <p:nvSpPr>
          <p:cNvPr id="2" name="Segnaposto contenuto 1"/>
          <p:cNvSpPr>
            <a:spLocks noGrp="1"/>
          </p:cNvSpPr>
          <p:nvPr>
            <p:ph idx="1"/>
          </p:nvPr>
        </p:nvSpPr>
        <p:spPr/>
        <p:txBody>
          <a:bodyPr>
            <a:normAutofit fontScale="85000" lnSpcReduction="20000"/>
          </a:bodyPr>
          <a:lstStyle/>
          <a:p>
            <a:r>
              <a:rPr lang="it-IT" dirty="0" smtClean="0"/>
              <a:t>Evoluzione della missiologia</a:t>
            </a:r>
          </a:p>
          <a:p>
            <a:pPr lvl="1"/>
            <a:r>
              <a:rPr lang="it-IT" b="1" dirty="0" smtClean="0"/>
              <a:t>Il «rimpatrio trinitario»: Dio soggetto della missione, LG 2-4; AG 2-4</a:t>
            </a:r>
          </a:p>
          <a:p>
            <a:pPr lvl="1"/>
            <a:r>
              <a:rPr lang="it-IT" b="1" dirty="0" smtClean="0"/>
              <a:t>Il dono della missione</a:t>
            </a:r>
          </a:p>
          <a:p>
            <a:pPr lvl="2"/>
            <a:r>
              <a:rPr lang="it-IT" b="1" dirty="0" smtClean="0"/>
              <a:t>la </a:t>
            </a:r>
            <a:r>
              <a:rPr lang="it-IT" b="1" dirty="0"/>
              <a:t>impostazione trinitaria-cristocentrica di SC 6 e LG 13-17; </a:t>
            </a:r>
            <a:endParaRPr lang="it-IT" b="1" dirty="0" smtClean="0"/>
          </a:p>
          <a:p>
            <a:pPr lvl="2"/>
            <a:r>
              <a:rPr lang="it-IT" b="1" dirty="0" smtClean="0"/>
              <a:t>La impostazione rivelativa di DV 2.5</a:t>
            </a:r>
            <a:endParaRPr lang="it-IT" b="1" dirty="0"/>
          </a:p>
          <a:p>
            <a:pPr lvl="2"/>
            <a:r>
              <a:rPr lang="it-IT" b="1" dirty="0"/>
              <a:t>la impostazione </a:t>
            </a:r>
            <a:r>
              <a:rPr lang="it-IT" b="1" dirty="0" smtClean="0"/>
              <a:t>trinitaria-</a:t>
            </a:r>
            <a:r>
              <a:rPr lang="it-IT" b="1" dirty="0" err="1" smtClean="0"/>
              <a:t>pneumatocentrica</a:t>
            </a:r>
            <a:r>
              <a:rPr lang="it-IT" b="1" dirty="0" smtClean="0"/>
              <a:t> </a:t>
            </a:r>
            <a:r>
              <a:rPr lang="it-IT" b="1" dirty="0"/>
              <a:t>di AG 4 e GS </a:t>
            </a:r>
            <a:r>
              <a:rPr lang="it-IT" b="1" dirty="0" smtClean="0"/>
              <a:t>11.22; </a:t>
            </a:r>
            <a:endParaRPr lang="it-IT" b="1" dirty="0"/>
          </a:p>
          <a:p>
            <a:pPr lvl="1"/>
            <a:r>
              <a:rPr lang="it-IT" sz="1900" dirty="0" smtClean="0"/>
              <a:t>Le vie della missione</a:t>
            </a:r>
          </a:p>
          <a:p>
            <a:pPr lvl="2"/>
            <a:r>
              <a:rPr lang="it-IT" sz="1600" dirty="0" smtClean="0"/>
              <a:t>la evangelizzazione-umanizzazione (shalom) GS 22.41 </a:t>
            </a:r>
            <a:r>
              <a:rPr lang="it-IT" sz="1600" dirty="0"/>
              <a:t>e EN; </a:t>
            </a:r>
          </a:p>
          <a:p>
            <a:pPr lvl="2"/>
            <a:r>
              <a:rPr lang="it-IT" sz="1600" dirty="0"/>
              <a:t>la </a:t>
            </a:r>
            <a:r>
              <a:rPr lang="it-IT" sz="1600" dirty="0" smtClean="0"/>
              <a:t>via della cultura (GS 44; 53-63)</a:t>
            </a:r>
          </a:p>
          <a:p>
            <a:pPr lvl="2"/>
            <a:r>
              <a:rPr lang="it-IT" sz="1600" dirty="0" smtClean="0"/>
              <a:t>La ricchezza salvifica delle religioni dei popoli (LG 17; NA 2; AG 9)</a:t>
            </a:r>
          </a:p>
          <a:p>
            <a:pPr lvl="1"/>
            <a:r>
              <a:rPr lang="it-IT" sz="1900" dirty="0" smtClean="0"/>
              <a:t>Difficoltà post-conciliari</a:t>
            </a:r>
            <a:endParaRPr lang="it-IT" sz="1900" dirty="0"/>
          </a:p>
          <a:p>
            <a:pPr lvl="2"/>
            <a:r>
              <a:rPr lang="it-IT" sz="1600" dirty="0" smtClean="0"/>
              <a:t>impostazione </a:t>
            </a:r>
            <a:r>
              <a:rPr lang="it-IT" sz="1600" dirty="0" err="1"/>
              <a:t>ecclesiocentrica</a:t>
            </a:r>
            <a:r>
              <a:rPr lang="it-IT" sz="1600" dirty="0"/>
              <a:t> di RM e DJ; </a:t>
            </a:r>
          </a:p>
          <a:p>
            <a:pPr lvl="2"/>
            <a:r>
              <a:rPr lang="it-IT" sz="1600" dirty="0" smtClean="0"/>
              <a:t>la </a:t>
            </a:r>
            <a:r>
              <a:rPr lang="it-IT" sz="1600" dirty="0"/>
              <a:t>posizione "sintetica" di Sinodo straordinario 1985; Dialogo e Annuncio 1991 e NMI 2001; </a:t>
            </a:r>
          </a:p>
          <a:p>
            <a:pPr lvl="1"/>
            <a:r>
              <a:rPr lang="it-IT" sz="1900" dirty="0"/>
              <a:t>la posizione «evangelica» di EG</a:t>
            </a:r>
          </a:p>
          <a:p>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12</a:t>
            </a:fld>
            <a:endParaRPr lang="it-IT"/>
          </a:p>
        </p:txBody>
      </p:sp>
    </p:spTree>
    <p:extLst>
      <p:ext uri="{BB962C8B-B14F-4D97-AF65-F5344CB8AC3E}">
        <p14:creationId xmlns:p14="http://schemas.microsoft.com/office/powerpoint/2010/main" val="3821888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p>
        </p:txBody>
      </p:sp>
      <p:sp>
        <p:nvSpPr>
          <p:cNvPr id="2" name="Segnaposto contenuto 1"/>
          <p:cNvSpPr>
            <a:spLocks noGrp="1"/>
          </p:cNvSpPr>
          <p:nvPr>
            <p:ph idx="1"/>
          </p:nvPr>
        </p:nvSpPr>
        <p:spPr/>
        <p:txBody>
          <a:bodyPr>
            <a:normAutofit fontScale="92500"/>
          </a:bodyPr>
          <a:lstStyle/>
          <a:p>
            <a:r>
              <a:rPr lang="it-IT" b="1" dirty="0"/>
              <a:t>Dio soggetto della missione, LG 2-4; AG </a:t>
            </a:r>
            <a:r>
              <a:rPr lang="it-IT" b="1" dirty="0" smtClean="0"/>
              <a:t>2-4</a:t>
            </a:r>
            <a:r>
              <a:rPr lang="it-IT" dirty="0" smtClean="0"/>
              <a:t> </a:t>
            </a:r>
            <a:endParaRPr lang="it-IT" dirty="0"/>
          </a:p>
          <a:p>
            <a:pPr lvl="1"/>
            <a:r>
              <a:rPr lang="it-IT" dirty="0" smtClean="0"/>
              <a:t>LG 2</a:t>
            </a:r>
            <a:r>
              <a:rPr lang="it-IT" dirty="0"/>
              <a:t>. L'eterno Padre, con liberissimo e arcano disegno di sapienza e di bontà, creò l'universo; decise di elevare gli uomini alla partecipazione della sua vita </a:t>
            </a:r>
            <a:r>
              <a:rPr lang="it-IT" dirty="0" smtClean="0"/>
              <a:t>divina…</a:t>
            </a:r>
          </a:p>
          <a:p>
            <a:pPr lvl="1"/>
            <a:r>
              <a:rPr lang="it-IT" dirty="0"/>
              <a:t>AG 2. La Chiesa durante il suo pellegrinaggio sulla terra è per sua natura missionaria, in quanto è dalla missione del Figlio e dalla missione dello Spirito Santo che essa, secondo il piano di Dio Padre, deriva la propria origine (6</a:t>
            </a:r>
            <a:r>
              <a:rPr lang="it-IT" dirty="0" smtClean="0"/>
              <a:t>). </a:t>
            </a:r>
            <a:br>
              <a:rPr lang="it-IT" dirty="0" smtClean="0"/>
            </a:br>
            <a:r>
              <a:rPr lang="it-IT" dirty="0" smtClean="0"/>
              <a:t>Questo </a:t>
            </a:r>
            <a:r>
              <a:rPr lang="it-IT" dirty="0"/>
              <a:t>piano scaturisce dall'amore nella sua fonte, cioè dalla carità di Dio Padre.</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13</a:t>
            </a:fld>
            <a:endParaRPr lang="it-IT"/>
          </a:p>
        </p:txBody>
      </p:sp>
    </p:spTree>
    <p:extLst>
      <p:ext uri="{BB962C8B-B14F-4D97-AF65-F5344CB8AC3E}">
        <p14:creationId xmlns:p14="http://schemas.microsoft.com/office/powerpoint/2010/main" val="2122742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p>
        </p:txBody>
      </p:sp>
      <p:sp>
        <p:nvSpPr>
          <p:cNvPr id="2" name="Segnaposto contenuto 1"/>
          <p:cNvSpPr>
            <a:spLocks noGrp="1"/>
          </p:cNvSpPr>
          <p:nvPr>
            <p:ph idx="1"/>
          </p:nvPr>
        </p:nvSpPr>
        <p:spPr/>
        <p:txBody>
          <a:bodyPr>
            <a:normAutofit/>
          </a:bodyPr>
          <a:lstStyle/>
          <a:p>
            <a:r>
              <a:rPr lang="it-IT" dirty="0" smtClean="0"/>
              <a:t>Evoluzione della missiologia</a:t>
            </a:r>
          </a:p>
          <a:p>
            <a:pPr lvl="1"/>
            <a:r>
              <a:rPr lang="it-IT" b="1" dirty="0" smtClean="0"/>
              <a:t>Il «rimpatrio trinitario»: Dio soggetto della missione, LG 2-4; AG 2-4</a:t>
            </a:r>
          </a:p>
          <a:p>
            <a:pPr lvl="1"/>
            <a:r>
              <a:rPr lang="it-IT" b="1" dirty="0" smtClean="0">
                <a:solidFill>
                  <a:srgbClr val="FF0000"/>
                </a:solidFill>
              </a:rPr>
              <a:t>Il dono della missione</a:t>
            </a:r>
          </a:p>
          <a:p>
            <a:pPr lvl="2"/>
            <a:r>
              <a:rPr lang="it-IT" b="1" dirty="0" smtClean="0"/>
              <a:t>la </a:t>
            </a:r>
            <a:r>
              <a:rPr lang="it-IT" b="1" dirty="0"/>
              <a:t>impostazione trinitaria-cristocentrica di SC 6 e LG 13-17; </a:t>
            </a:r>
            <a:endParaRPr lang="it-IT" b="1" dirty="0" smtClean="0"/>
          </a:p>
          <a:p>
            <a:pPr lvl="2"/>
            <a:r>
              <a:rPr lang="it-IT" b="1" dirty="0" smtClean="0"/>
              <a:t>La impostazione rivelativa di DV 2.5</a:t>
            </a:r>
            <a:endParaRPr lang="it-IT" b="1" dirty="0"/>
          </a:p>
          <a:p>
            <a:pPr lvl="2"/>
            <a:r>
              <a:rPr lang="it-IT" b="1" dirty="0"/>
              <a:t>la impostazione </a:t>
            </a:r>
            <a:r>
              <a:rPr lang="it-IT" b="1" dirty="0" smtClean="0"/>
              <a:t>trinitaria-</a:t>
            </a:r>
            <a:r>
              <a:rPr lang="it-IT" b="1" dirty="0" err="1" smtClean="0"/>
              <a:t>pneumatocentrica</a:t>
            </a:r>
            <a:r>
              <a:rPr lang="it-IT" b="1" dirty="0" smtClean="0"/>
              <a:t> </a:t>
            </a:r>
            <a:r>
              <a:rPr lang="it-IT" b="1" dirty="0"/>
              <a:t>di AG 4 e GS </a:t>
            </a:r>
            <a:r>
              <a:rPr lang="it-IT" b="1" dirty="0" smtClean="0"/>
              <a:t>11.22; </a:t>
            </a:r>
            <a:endParaRPr lang="it-IT" b="1" dirty="0"/>
          </a:p>
          <a:p>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14</a:t>
            </a:fld>
            <a:endParaRPr lang="it-IT"/>
          </a:p>
        </p:txBody>
      </p:sp>
    </p:spTree>
    <p:extLst>
      <p:ext uri="{BB962C8B-B14F-4D97-AF65-F5344CB8AC3E}">
        <p14:creationId xmlns:p14="http://schemas.microsoft.com/office/powerpoint/2010/main" val="962287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p>
        </p:txBody>
      </p:sp>
      <p:sp>
        <p:nvSpPr>
          <p:cNvPr id="2" name="Segnaposto contenuto 1"/>
          <p:cNvSpPr>
            <a:spLocks noGrp="1"/>
          </p:cNvSpPr>
          <p:nvPr>
            <p:ph idx="1"/>
          </p:nvPr>
        </p:nvSpPr>
        <p:spPr/>
        <p:txBody>
          <a:bodyPr>
            <a:normAutofit/>
          </a:bodyPr>
          <a:lstStyle/>
          <a:p>
            <a:r>
              <a:rPr lang="it-IT" b="1" dirty="0">
                <a:solidFill>
                  <a:srgbClr val="FF0000"/>
                </a:solidFill>
              </a:rPr>
              <a:t>Il dono della </a:t>
            </a:r>
            <a:r>
              <a:rPr lang="it-IT" b="1" dirty="0" smtClean="0">
                <a:solidFill>
                  <a:srgbClr val="FF0000"/>
                </a:solidFill>
              </a:rPr>
              <a:t>missione</a:t>
            </a:r>
            <a:r>
              <a:rPr lang="it-IT" dirty="0" smtClean="0"/>
              <a:t>: </a:t>
            </a:r>
            <a:r>
              <a:rPr lang="it-IT" b="1" dirty="0" smtClean="0"/>
              <a:t>la </a:t>
            </a:r>
            <a:r>
              <a:rPr lang="it-IT" b="1" dirty="0"/>
              <a:t>impostazione </a:t>
            </a:r>
            <a:r>
              <a:rPr lang="it-IT" b="1" dirty="0" smtClean="0"/>
              <a:t>trinitaria-</a:t>
            </a:r>
            <a:r>
              <a:rPr lang="it-IT" b="1" dirty="0" err="1" smtClean="0"/>
              <a:t>pneumatocentrica</a:t>
            </a:r>
            <a:r>
              <a:rPr lang="it-IT" b="1" dirty="0" smtClean="0"/>
              <a:t> </a:t>
            </a:r>
            <a:r>
              <a:rPr lang="it-IT" b="1" dirty="0"/>
              <a:t>di AG 4 e GS </a:t>
            </a:r>
            <a:r>
              <a:rPr lang="it-IT" b="1" dirty="0" smtClean="0"/>
              <a:t>11.22</a:t>
            </a:r>
            <a:r>
              <a:rPr lang="it-IT" dirty="0" smtClean="0"/>
              <a:t>; </a:t>
            </a:r>
            <a:endParaRPr lang="it-IT" dirty="0"/>
          </a:p>
          <a:p>
            <a:pPr lvl="1"/>
            <a:r>
              <a:rPr lang="it-IT" dirty="0" smtClean="0"/>
              <a:t>AG 4: «</a:t>
            </a:r>
            <a:r>
              <a:rPr lang="it-IT" dirty="0"/>
              <a:t>Per il raggiungimento di questo scopo, Cristo inviò da parte del Padre lo </a:t>
            </a:r>
            <a:r>
              <a:rPr lang="it-IT" dirty="0" smtClean="0"/>
              <a:t>Spirito Santo… </a:t>
            </a:r>
            <a:r>
              <a:rPr lang="it-IT" b="1" dirty="0" smtClean="0">
                <a:solidFill>
                  <a:srgbClr val="FF0000"/>
                </a:solidFill>
              </a:rPr>
              <a:t>Indubbiamente </a:t>
            </a:r>
            <a:r>
              <a:rPr lang="it-IT" b="1" dirty="0">
                <a:solidFill>
                  <a:srgbClr val="FF0000"/>
                </a:solidFill>
              </a:rPr>
              <a:t>lo Spirito Santo operava nel mondo prima ancora che Cristo fosse glorificato </a:t>
            </a:r>
            <a:r>
              <a:rPr lang="it-IT" dirty="0"/>
              <a:t>(19). Ma fu nel giorno della Pentecoste che esso si effuse sui discepoli, per rimanere con loro in </a:t>
            </a:r>
            <a:r>
              <a:rPr lang="it-IT" dirty="0" smtClean="0"/>
              <a:t>eterno»</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15</a:t>
            </a:fld>
            <a:endParaRPr lang="it-IT"/>
          </a:p>
        </p:txBody>
      </p:sp>
    </p:spTree>
    <p:extLst>
      <p:ext uri="{BB962C8B-B14F-4D97-AF65-F5344CB8AC3E}">
        <p14:creationId xmlns:p14="http://schemas.microsoft.com/office/powerpoint/2010/main" val="3813387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p>
        </p:txBody>
      </p:sp>
      <p:sp>
        <p:nvSpPr>
          <p:cNvPr id="2" name="Segnaposto contenuto 1"/>
          <p:cNvSpPr>
            <a:spLocks noGrp="1"/>
          </p:cNvSpPr>
          <p:nvPr>
            <p:ph idx="1"/>
          </p:nvPr>
        </p:nvSpPr>
        <p:spPr/>
        <p:txBody>
          <a:bodyPr>
            <a:normAutofit lnSpcReduction="10000"/>
          </a:bodyPr>
          <a:lstStyle/>
          <a:p>
            <a:r>
              <a:rPr lang="it-IT" b="1" dirty="0">
                <a:solidFill>
                  <a:srgbClr val="FF0000"/>
                </a:solidFill>
              </a:rPr>
              <a:t>Il dono della </a:t>
            </a:r>
            <a:r>
              <a:rPr lang="it-IT" b="1" dirty="0" smtClean="0">
                <a:solidFill>
                  <a:srgbClr val="FF0000"/>
                </a:solidFill>
              </a:rPr>
              <a:t>missione</a:t>
            </a:r>
            <a:r>
              <a:rPr lang="it-IT" dirty="0" smtClean="0"/>
              <a:t>: </a:t>
            </a:r>
            <a:r>
              <a:rPr lang="it-IT" b="1" dirty="0" smtClean="0"/>
              <a:t>la </a:t>
            </a:r>
            <a:r>
              <a:rPr lang="it-IT" b="1" dirty="0"/>
              <a:t>impostazione </a:t>
            </a:r>
            <a:r>
              <a:rPr lang="it-IT" b="1" dirty="0" smtClean="0"/>
              <a:t>trinitaria-</a:t>
            </a:r>
            <a:r>
              <a:rPr lang="it-IT" b="1" dirty="0" err="1" smtClean="0"/>
              <a:t>pneumatocentrica</a:t>
            </a:r>
            <a:r>
              <a:rPr lang="it-IT" b="1" dirty="0" smtClean="0"/>
              <a:t> </a:t>
            </a:r>
            <a:r>
              <a:rPr lang="it-IT" b="1" dirty="0"/>
              <a:t>di AG 4 e GS </a:t>
            </a:r>
            <a:r>
              <a:rPr lang="it-IT" b="1" dirty="0" smtClean="0"/>
              <a:t>11.22</a:t>
            </a:r>
            <a:r>
              <a:rPr lang="it-IT" dirty="0" smtClean="0"/>
              <a:t> </a:t>
            </a:r>
            <a:endParaRPr lang="it-IT" dirty="0"/>
          </a:p>
          <a:p>
            <a:pPr lvl="1"/>
            <a:r>
              <a:rPr lang="it-IT" dirty="0" smtClean="0"/>
              <a:t>GS 22 «</a:t>
            </a:r>
            <a:r>
              <a:rPr lang="it-IT" dirty="0"/>
              <a:t>E ciò vale non solamente per i cristiani, ma anche per tutti gli uomini di buona volontà, nel cui cuore lavora invisibilmente la grazia (39). Cristo, infatti, è morto per tutti </a:t>
            </a:r>
            <a:r>
              <a:rPr lang="it-IT" dirty="0" smtClean="0"/>
              <a:t>e </a:t>
            </a:r>
            <a:r>
              <a:rPr lang="it-IT" dirty="0"/>
              <a:t>la </a:t>
            </a:r>
            <a:r>
              <a:rPr lang="it-IT" b="1" dirty="0">
                <a:solidFill>
                  <a:srgbClr val="FF0000"/>
                </a:solidFill>
              </a:rPr>
              <a:t>vocazione ultima dell'uomo </a:t>
            </a:r>
            <a:r>
              <a:rPr lang="it-IT" dirty="0"/>
              <a:t>è effettivamente una sola, quella divina; perciò dobbiamo ritenere che </a:t>
            </a:r>
            <a:r>
              <a:rPr lang="it-IT" b="1" dirty="0">
                <a:solidFill>
                  <a:srgbClr val="FF0000"/>
                </a:solidFill>
              </a:rPr>
              <a:t>lo Spirito Santo dia a tutti la possibilità di venire associati, nel modo che Dio conosce, al mistero </a:t>
            </a:r>
            <a:r>
              <a:rPr lang="it-IT" b="1" dirty="0" smtClean="0">
                <a:solidFill>
                  <a:srgbClr val="FF0000"/>
                </a:solidFill>
              </a:rPr>
              <a:t>pasquale».</a:t>
            </a:r>
            <a:endParaRPr lang="it-IT" b="1" dirty="0">
              <a:solidFill>
                <a:srgbClr val="FF0000"/>
              </a:solidFill>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16</a:t>
            </a:fld>
            <a:endParaRPr lang="it-IT"/>
          </a:p>
        </p:txBody>
      </p:sp>
    </p:spTree>
    <p:extLst>
      <p:ext uri="{BB962C8B-B14F-4D97-AF65-F5344CB8AC3E}">
        <p14:creationId xmlns:p14="http://schemas.microsoft.com/office/powerpoint/2010/main" val="18525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p>
        </p:txBody>
      </p:sp>
      <p:sp>
        <p:nvSpPr>
          <p:cNvPr id="2" name="Segnaposto contenuto 1"/>
          <p:cNvSpPr>
            <a:spLocks noGrp="1"/>
          </p:cNvSpPr>
          <p:nvPr>
            <p:ph idx="1"/>
          </p:nvPr>
        </p:nvSpPr>
        <p:spPr/>
        <p:txBody>
          <a:bodyPr>
            <a:normAutofit/>
          </a:bodyPr>
          <a:lstStyle/>
          <a:p>
            <a:r>
              <a:rPr lang="it-IT" b="1" dirty="0">
                <a:solidFill>
                  <a:srgbClr val="FF0000"/>
                </a:solidFill>
              </a:rPr>
              <a:t>Il dono della </a:t>
            </a:r>
            <a:r>
              <a:rPr lang="it-IT" b="1" dirty="0" smtClean="0">
                <a:solidFill>
                  <a:srgbClr val="FF0000"/>
                </a:solidFill>
              </a:rPr>
              <a:t>missione</a:t>
            </a:r>
            <a:r>
              <a:rPr lang="it-IT" dirty="0" smtClean="0"/>
              <a:t>: </a:t>
            </a:r>
            <a:r>
              <a:rPr lang="it-IT" b="1" dirty="0" smtClean="0"/>
              <a:t>la </a:t>
            </a:r>
            <a:r>
              <a:rPr lang="it-IT" b="1" dirty="0"/>
              <a:t>impostazione </a:t>
            </a:r>
            <a:r>
              <a:rPr lang="it-IT" b="1" dirty="0" smtClean="0"/>
              <a:t>trinitaria-</a:t>
            </a:r>
            <a:r>
              <a:rPr lang="it-IT" b="1" dirty="0" err="1" smtClean="0"/>
              <a:t>pneumatocentrica</a:t>
            </a:r>
            <a:r>
              <a:rPr lang="it-IT" b="1" dirty="0" smtClean="0"/>
              <a:t> </a:t>
            </a:r>
            <a:r>
              <a:rPr lang="it-IT" b="1" dirty="0"/>
              <a:t>di AG 4 e GS </a:t>
            </a:r>
            <a:r>
              <a:rPr lang="it-IT" b="1" dirty="0" smtClean="0"/>
              <a:t>11.22</a:t>
            </a:r>
            <a:r>
              <a:rPr lang="it-IT" dirty="0" smtClean="0"/>
              <a:t> </a:t>
            </a:r>
            <a:endParaRPr lang="it-IT" dirty="0"/>
          </a:p>
          <a:p>
            <a:pPr lvl="1"/>
            <a:r>
              <a:rPr lang="it-IT" dirty="0" smtClean="0"/>
              <a:t>GS 11 «</a:t>
            </a:r>
            <a:r>
              <a:rPr lang="it-IT" dirty="0"/>
              <a:t>Il popolo di Dio, mosso dalla fede con cui crede di essere condotto dallo Spirito del Signore che riempie l'universo, cerca di </a:t>
            </a:r>
            <a:r>
              <a:rPr lang="it-IT" b="1" dirty="0">
                <a:solidFill>
                  <a:srgbClr val="FF0000"/>
                </a:solidFill>
              </a:rPr>
              <a:t>discernere negli avvenimenti, nelle richieste e nelle aspirazioni</a:t>
            </a:r>
            <a:r>
              <a:rPr lang="it-IT" dirty="0"/>
              <a:t>, cui prende parte insieme con gli altri uomini del nostro tempo, quali siano </a:t>
            </a:r>
            <a:r>
              <a:rPr lang="it-IT" b="1" dirty="0">
                <a:solidFill>
                  <a:srgbClr val="FF0000"/>
                </a:solidFill>
              </a:rPr>
              <a:t>i veri segni della presenza o del disegno di </a:t>
            </a:r>
            <a:r>
              <a:rPr lang="it-IT" b="1" dirty="0" smtClean="0">
                <a:solidFill>
                  <a:srgbClr val="FF0000"/>
                </a:solidFill>
              </a:rPr>
              <a:t>Dio</a:t>
            </a:r>
            <a:r>
              <a:rPr lang="it-IT" dirty="0" smtClean="0"/>
              <a:t>»</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17</a:t>
            </a:fld>
            <a:endParaRPr lang="it-IT"/>
          </a:p>
        </p:txBody>
      </p:sp>
    </p:spTree>
    <p:extLst>
      <p:ext uri="{BB962C8B-B14F-4D97-AF65-F5344CB8AC3E}">
        <p14:creationId xmlns:p14="http://schemas.microsoft.com/office/powerpoint/2010/main" val="606715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p>
        </p:txBody>
      </p:sp>
      <p:sp>
        <p:nvSpPr>
          <p:cNvPr id="2" name="Segnaposto contenuto 1"/>
          <p:cNvSpPr>
            <a:spLocks noGrp="1"/>
          </p:cNvSpPr>
          <p:nvPr>
            <p:ph idx="1"/>
          </p:nvPr>
        </p:nvSpPr>
        <p:spPr/>
        <p:txBody>
          <a:bodyPr>
            <a:normAutofit fontScale="85000" lnSpcReduction="10000"/>
          </a:bodyPr>
          <a:lstStyle/>
          <a:p>
            <a:r>
              <a:rPr lang="it-IT" dirty="0" smtClean="0"/>
              <a:t>Evoluzione della </a:t>
            </a:r>
            <a:r>
              <a:rPr lang="it-IT" dirty="0" smtClean="0"/>
              <a:t>missiologia\ </a:t>
            </a:r>
            <a:r>
              <a:rPr lang="it-IT" b="1" dirty="0" smtClean="0">
                <a:solidFill>
                  <a:srgbClr val="FF0000"/>
                </a:solidFill>
              </a:rPr>
              <a:t>sintesi</a:t>
            </a:r>
            <a:endParaRPr lang="it-IT" b="1" dirty="0" smtClean="0">
              <a:solidFill>
                <a:srgbClr val="FF0000"/>
              </a:solidFill>
            </a:endParaRPr>
          </a:p>
          <a:p>
            <a:pPr lvl="1"/>
            <a:r>
              <a:rPr lang="it-IT" dirty="0" smtClean="0"/>
              <a:t>Allargamento del dono missionario della Trinità: la santificazione (Redenzione-Mistero Pasquale)</a:t>
            </a:r>
          </a:p>
          <a:p>
            <a:pPr lvl="1"/>
            <a:r>
              <a:rPr lang="it-IT" dirty="0" smtClean="0"/>
              <a:t>Accentuazione della predisposizione al MP (effetto della universale volontà salvifica di Dio) come azione della Grazia e della Rivelazione</a:t>
            </a:r>
          </a:p>
          <a:p>
            <a:pPr lvl="1"/>
            <a:r>
              <a:rPr lang="it-IT" dirty="0" smtClean="0"/>
              <a:t>Riconoscimento della azione missionaria dello Spirito come partecipazione (e non solo prefigurazione) del Mistero Pasquale</a:t>
            </a:r>
          </a:p>
          <a:p>
            <a:pPr lvl="1"/>
            <a:r>
              <a:rPr lang="it-IT" dirty="0" smtClean="0"/>
              <a:t>Il processo missionario è interiore (opera della Trinità) ed esteriore (opera della chiesa)</a:t>
            </a:r>
          </a:p>
          <a:p>
            <a:pPr lvl="1"/>
            <a:r>
              <a:rPr lang="it-IT" dirty="0" smtClean="0"/>
              <a:t>Missione come riconoscimento delle azioni salvifiche dello Spirito</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18</a:t>
            </a:fld>
            <a:endParaRPr lang="it-IT"/>
          </a:p>
        </p:txBody>
      </p:sp>
    </p:spTree>
    <p:extLst>
      <p:ext uri="{BB962C8B-B14F-4D97-AF65-F5344CB8AC3E}">
        <p14:creationId xmlns:p14="http://schemas.microsoft.com/office/powerpoint/2010/main" val="1020617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a:xfrm>
            <a:off x="1645718" y="1600201"/>
            <a:ext cx="3154138" cy="4525963"/>
          </a:xfrm>
        </p:spPr>
        <p:txBody>
          <a:bodyPr>
            <a:normAutofit fontScale="92500"/>
          </a:bodyPr>
          <a:lstStyle/>
          <a:p>
            <a:pPr marL="342900" lvl="1" indent="-342900">
              <a:buFont typeface="Arial" charset="0"/>
              <a:buChar char="•"/>
            </a:pPr>
            <a:r>
              <a:rPr lang="it-IT" dirty="0"/>
              <a:t>le declinazioni missionarie della Trinità e il ruolo dello Spirito santo. </a:t>
            </a:r>
            <a:endParaRPr lang="it-IT" dirty="0" smtClean="0"/>
          </a:p>
          <a:p>
            <a:pPr marL="342900" lvl="1" indent="-342900">
              <a:buFont typeface="Arial" charset="0"/>
              <a:buChar char="•"/>
            </a:pPr>
            <a:r>
              <a:rPr lang="it-IT" dirty="0" smtClean="0"/>
              <a:t>La </a:t>
            </a:r>
            <a:r>
              <a:rPr lang="it-IT" i="1" dirty="0" err="1"/>
              <a:t>pericoresi</a:t>
            </a:r>
            <a:r>
              <a:rPr lang="it-IT" dirty="0"/>
              <a:t> come dinamismo salvifico: da Dio a Dio per lo Spirito (Ireneo) </a:t>
            </a:r>
          </a:p>
          <a:p>
            <a:pPr lvl="1"/>
            <a:r>
              <a:rPr lang="it-IT" dirty="0" smtClean="0"/>
              <a:t>Padre, Figlio, Spirito</a:t>
            </a:r>
          </a:p>
          <a:p>
            <a:pPr lvl="1"/>
            <a:r>
              <a:rPr lang="it-IT" dirty="0" smtClean="0"/>
              <a:t>Padre, Spirito, Figlio</a:t>
            </a:r>
            <a:endParaRPr lang="it-IT" dirty="0"/>
          </a:p>
        </p:txBody>
      </p:sp>
      <p:sp>
        <p:nvSpPr>
          <p:cNvPr id="7" name="Segnaposto contenuto 6"/>
          <p:cNvSpPr>
            <a:spLocks noGrp="1"/>
          </p:cNvSpPr>
          <p:nvPr>
            <p:ph sz="half" idx="2"/>
          </p:nvPr>
        </p:nvSpPr>
        <p:spPr>
          <a:xfrm>
            <a:off x="5591944" y="1600201"/>
            <a:ext cx="5990456" cy="4525963"/>
          </a:xfrm>
        </p:spPr>
        <p:txBody>
          <a:bodyPr>
            <a:normAutofit fontScale="92500" lnSpcReduction="20000"/>
          </a:bodyPr>
          <a:lstStyle/>
          <a:p>
            <a:r>
              <a:rPr lang="it-IT" dirty="0"/>
              <a:t>le declinazioni missionarie della Trinità e il ruolo dello Spirito santo. </a:t>
            </a:r>
          </a:p>
          <a:p>
            <a:pPr lvl="1"/>
            <a:r>
              <a:rPr lang="it-IT" dirty="0" smtClean="0"/>
              <a:t>Il </a:t>
            </a:r>
            <a:r>
              <a:rPr lang="it-IT" dirty="0"/>
              <a:t>Padre è fondamento e senso della creazione e della storia (AG 2)</a:t>
            </a:r>
          </a:p>
          <a:p>
            <a:pPr lvl="1"/>
            <a:r>
              <a:rPr lang="it-IT" b="1" dirty="0"/>
              <a:t>lo Spirito soggetto missionario:  nella creazione, liberazione, alleanza, profezia, nella  testimonianza di Gesù, nella vita della chiesa, nella vita del mondo, nella vita delle persone (AG 4)</a:t>
            </a:r>
          </a:p>
          <a:p>
            <a:pPr lvl="1"/>
            <a:r>
              <a:rPr lang="it-IT" dirty="0"/>
              <a:t>Gesù testimone ed interprete della volontà di Dio con la sua esperienza messianica e con il mistero pasquale (AG 3)</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19</a:t>
            </a:fld>
            <a:endParaRPr lang="it-IT"/>
          </a:p>
        </p:txBody>
      </p:sp>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endParaRPr lang="it-IT" sz="2800" dirty="0">
              <a:solidFill>
                <a:schemeClr val="accent4"/>
              </a:solidFill>
            </a:endParaRPr>
          </a:p>
        </p:txBody>
      </p:sp>
    </p:spTree>
    <p:extLst>
      <p:ext uri="{BB962C8B-B14F-4D97-AF65-F5344CB8AC3E}">
        <p14:creationId xmlns:p14="http://schemas.microsoft.com/office/powerpoint/2010/main" val="295804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Lo Spirito Santo protagonista della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Missione </a:t>
            </a:r>
            <a: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dirty="0" smtClean="0"/>
              <a:t>tesi  </a:t>
            </a:r>
            <a:endParaRPr lang="it-IT" dirty="0"/>
          </a:p>
        </p:txBody>
      </p:sp>
      <p:sp>
        <p:nvSpPr>
          <p:cNvPr id="3" name="Segnaposto contenuto 2"/>
          <p:cNvSpPr>
            <a:spLocks noGrp="1"/>
          </p:cNvSpPr>
          <p:nvPr>
            <p:ph idx="1"/>
          </p:nvPr>
        </p:nvSpPr>
        <p:spPr/>
        <p:txBody>
          <a:bodyPr/>
          <a:lstStyle/>
          <a:p>
            <a:r>
              <a:rPr lang="it-IT" sz="2400" dirty="0" smtClean="0"/>
              <a:t>Il vaticano II ha introdotto una visione </a:t>
            </a:r>
            <a:r>
              <a:rPr lang="it-IT" sz="2400" dirty="0" smtClean="0"/>
              <a:t>di </a:t>
            </a:r>
            <a:r>
              <a:rPr lang="it-IT" sz="2400" dirty="0" smtClean="0"/>
              <a:t>Missione come azione continua della Trinità</a:t>
            </a:r>
          </a:p>
          <a:p>
            <a:r>
              <a:rPr lang="it-IT" sz="2400" dirty="0" smtClean="0"/>
              <a:t>Il desiderio missionario di Dio è la comunicazione di se stesso, principio di amore, per la piena realizzazione dell’umanità (umanizzazione</a:t>
            </a:r>
            <a:r>
              <a:rPr lang="it-IT" sz="2400" dirty="0" smtClean="0"/>
              <a:t>) = principio pneumatico-antropologico</a:t>
            </a:r>
          </a:p>
          <a:p>
            <a:r>
              <a:rPr lang="it-IT" sz="2400" b="1" dirty="0" smtClean="0"/>
              <a:t>Un </a:t>
            </a:r>
            <a:r>
              <a:rPr lang="it-IT" sz="2400" b="1" dirty="0" smtClean="0"/>
              <a:t>desiderio che si realizza attraverso l’azione dello Spirito e si rende manifesto nella (azione messianica) rivelazione di Gesù</a:t>
            </a:r>
          </a:p>
          <a:p>
            <a:r>
              <a:rPr lang="it-IT" sz="2400" b="1" dirty="0"/>
              <a:t>Un desiderio di «universale vocazione alla salvezza» che chiede </a:t>
            </a:r>
            <a:r>
              <a:rPr lang="it-IT" sz="2400" b="1" kern="1200" dirty="0"/>
              <a:t>una teologia dell’azione dello Spirito in </a:t>
            </a:r>
            <a:r>
              <a:rPr lang="it-IT" sz="2400" b="1" i="1" kern="1200" dirty="0"/>
              <a:t>ordine </a:t>
            </a:r>
            <a:r>
              <a:rPr lang="it-IT" sz="2400" b="1" kern="1200" dirty="0"/>
              <a:t>alla unicità </a:t>
            </a:r>
            <a:r>
              <a:rPr lang="it-IT" sz="2400" b="1" kern="1200" dirty="0" err="1"/>
              <a:t>ricapitolativa</a:t>
            </a:r>
            <a:r>
              <a:rPr lang="it-IT" sz="2400" b="1" kern="1200" dirty="0"/>
              <a:t> di Cristo</a:t>
            </a:r>
            <a:endParaRPr lang="it-IT" sz="2400" b="1" dirty="0"/>
          </a:p>
          <a:p>
            <a:r>
              <a:rPr lang="it-IT" sz="2400" dirty="0" smtClean="0"/>
              <a:t>Missione </a:t>
            </a:r>
            <a:r>
              <a:rPr lang="it-IT" sz="2400" dirty="0" smtClean="0"/>
              <a:t>è quindi innanzitutto sostegno alla santificazione </a:t>
            </a:r>
            <a:endParaRPr lang="it-IT" sz="2400"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a:t>
            </a:fld>
            <a:endParaRPr lang="it-IT"/>
          </a:p>
        </p:txBody>
      </p:sp>
    </p:spTree>
    <p:extLst>
      <p:ext uri="{BB962C8B-B14F-4D97-AF65-F5344CB8AC3E}">
        <p14:creationId xmlns:p14="http://schemas.microsoft.com/office/powerpoint/2010/main" val="1930223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Il rinnovamento missionario </a:t>
            </a:r>
            <a:r>
              <a:rPr lang="it-IT" sz="2800" dirty="0"/>
              <a:t/>
            </a:r>
            <a:br>
              <a:rPr lang="it-IT" sz="2800" dirty="0"/>
            </a:br>
            <a:r>
              <a:rPr lang="it-IT" sz="2800" dirty="0"/>
              <a:t>del Vaticano II</a:t>
            </a:r>
          </a:p>
        </p:txBody>
      </p:sp>
      <p:sp>
        <p:nvSpPr>
          <p:cNvPr id="2" name="Segnaposto contenuto 1"/>
          <p:cNvSpPr>
            <a:spLocks noGrp="1"/>
          </p:cNvSpPr>
          <p:nvPr>
            <p:ph idx="1"/>
          </p:nvPr>
        </p:nvSpPr>
        <p:spPr/>
        <p:txBody>
          <a:bodyPr>
            <a:normAutofit fontScale="77500" lnSpcReduction="20000"/>
          </a:bodyPr>
          <a:lstStyle/>
          <a:p>
            <a:r>
              <a:rPr lang="it-IT" sz="1800" dirty="0" smtClean="0"/>
              <a:t>Evoluzione della missiologia</a:t>
            </a:r>
          </a:p>
          <a:p>
            <a:pPr lvl="1"/>
            <a:r>
              <a:rPr lang="it-IT" sz="1500" dirty="0" smtClean="0"/>
              <a:t>Il «rimpatrio trinitario»: Dio soggetto della missione, LG 2-4; AG 2-4</a:t>
            </a:r>
          </a:p>
          <a:p>
            <a:pPr lvl="1"/>
            <a:r>
              <a:rPr lang="it-IT" sz="1500" dirty="0" smtClean="0"/>
              <a:t>Il dono della missione</a:t>
            </a:r>
          </a:p>
          <a:p>
            <a:pPr lvl="2"/>
            <a:r>
              <a:rPr lang="it-IT" sz="1400" dirty="0" smtClean="0"/>
              <a:t>la </a:t>
            </a:r>
            <a:r>
              <a:rPr lang="it-IT" sz="1400" dirty="0"/>
              <a:t>impostazione trinitaria-cristocentrica di SC 6 e LG 13-17; </a:t>
            </a:r>
            <a:endParaRPr lang="it-IT" sz="1400" dirty="0" smtClean="0"/>
          </a:p>
          <a:p>
            <a:pPr lvl="2"/>
            <a:r>
              <a:rPr lang="it-IT" sz="1400" dirty="0" smtClean="0"/>
              <a:t>La impostazione rivelativa di DV 2.5</a:t>
            </a:r>
            <a:endParaRPr lang="it-IT" sz="1400" dirty="0"/>
          </a:p>
          <a:p>
            <a:pPr lvl="2"/>
            <a:r>
              <a:rPr lang="it-IT" sz="1400" dirty="0"/>
              <a:t>la impostazione </a:t>
            </a:r>
            <a:r>
              <a:rPr lang="it-IT" sz="1400" dirty="0" smtClean="0"/>
              <a:t>trinitaria-</a:t>
            </a:r>
            <a:r>
              <a:rPr lang="it-IT" sz="1400" dirty="0" err="1" smtClean="0"/>
              <a:t>pneumatocentrica</a:t>
            </a:r>
            <a:r>
              <a:rPr lang="it-IT" sz="1400" dirty="0" smtClean="0"/>
              <a:t> </a:t>
            </a:r>
            <a:r>
              <a:rPr lang="it-IT" sz="1400" dirty="0"/>
              <a:t>di AG 4 e GS </a:t>
            </a:r>
            <a:r>
              <a:rPr lang="it-IT" sz="1400" dirty="0" smtClean="0"/>
              <a:t>11.22</a:t>
            </a:r>
            <a:r>
              <a:rPr lang="it-IT" dirty="0" smtClean="0"/>
              <a:t>; </a:t>
            </a:r>
            <a:endParaRPr lang="it-IT" dirty="0"/>
          </a:p>
          <a:p>
            <a:pPr lvl="1"/>
            <a:r>
              <a:rPr lang="it-IT" sz="3400" b="1" dirty="0" smtClean="0"/>
              <a:t>Le vie della missione</a:t>
            </a:r>
          </a:p>
          <a:p>
            <a:pPr lvl="2"/>
            <a:r>
              <a:rPr lang="it-IT" sz="2600" b="1" dirty="0" smtClean="0"/>
              <a:t>la evangelizzazione-umanizzazione (shalom) GS 22.41 </a:t>
            </a:r>
            <a:r>
              <a:rPr lang="it-IT" sz="2600" b="1" dirty="0"/>
              <a:t>e EN; </a:t>
            </a:r>
          </a:p>
          <a:p>
            <a:pPr lvl="2"/>
            <a:r>
              <a:rPr lang="it-IT" sz="2600" b="1" dirty="0"/>
              <a:t>la </a:t>
            </a:r>
            <a:r>
              <a:rPr lang="it-IT" sz="2600" b="1" dirty="0" smtClean="0"/>
              <a:t>via della cultura (GS 44; 53-63)</a:t>
            </a:r>
          </a:p>
          <a:p>
            <a:pPr lvl="2"/>
            <a:r>
              <a:rPr lang="it-IT" sz="2600" b="1" dirty="0" smtClean="0"/>
              <a:t>La ricchezza salvifica delle religioni dei popoli (LG 17; NA 2; AG 9)</a:t>
            </a:r>
          </a:p>
          <a:p>
            <a:pPr lvl="1"/>
            <a:r>
              <a:rPr lang="it-IT" b="1" dirty="0" smtClean="0"/>
              <a:t>Difficoltà post-conciliari</a:t>
            </a:r>
            <a:endParaRPr lang="it-IT" b="1" dirty="0"/>
          </a:p>
          <a:p>
            <a:pPr lvl="2"/>
            <a:r>
              <a:rPr lang="it-IT" b="1" dirty="0" smtClean="0"/>
              <a:t>impostazione </a:t>
            </a:r>
            <a:r>
              <a:rPr lang="it-IT" b="1" dirty="0" err="1"/>
              <a:t>ecclesiocentrica</a:t>
            </a:r>
            <a:r>
              <a:rPr lang="it-IT" b="1" dirty="0"/>
              <a:t> di RM e DJ; </a:t>
            </a:r>
          </a:p>
          <a:p>
            <a:pPr lvl="2"/>
            <a:r>
              <a:rPr lang="it-IT" b="1" dirty="0" smtClean="0"/>
              <a:t>la </a:t>
            </a:r>
            <a:r>
              <a:rPr lang="it-IT" b="1" dirty="0"/>
              <a:t>posizione "sintetica" di Sinodo straordinario 1985; Dialogo e Annuncio 1991 e NMI 2001; </a:t>
            </a:r>
          </a:p>
          <a:p>
            <a:pPr lvl="1"/>
            <a:r>
              <a:rPr lang="it-IT" b="1" dirty="0" smtClean="0"/>
              <a:t>La </a:t>
            </a:r>
            <a:r>
              <a:rPr lang="it-IT" b="1" dirty="0"/>
              <a:t>posizione «evangelica» di EG</a:t>
            </a:r>
          </a:p>
          <a:p>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20</a:t>
            </a:fld>
            <a:endParaRPr lang="it-IT"/>
          </a:p>
        </p:txBody>
      </p:sp>
    </p:spTree>
    <p:extLst>
      <p:ext uri="{BB962C8B-B14F-4D97-AF65-F5344CB8AC3E}">
        <p14:creationId xmlns:p14="http://schemas.microsoft.com/office/powerpoint/2010/main" val="912830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3. Le vie missionarie</a:t>
            </a:r>
            <a:br>
              <a:rPr lang="it-IT" dirty="0"/>
            </a:br>
            <a:r>
              <a:rPr lang="it-IT" dirty="0" smtClean="0"/>
              <a:t>i </a:t>
            </a:r>
            <a:r>
              <a:rPr lang="it-IT" dirty="0"/>
              <a:t>mandati</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21</a:t>
            </a:fld>
            <a:endParaRPr lang="it-IT"/>
          </a:p>
        </p:txBody>
      </p:sp>
      <p:graphicFrame>
        <p:nvGraphicFramePr>
          <p:cNvPr id="7" name="Tabella 6"/>
          <p:cNvGraphicFramePr>
            <a:graphicFrameLocks noGrp="1"/>
          </p:cNvGraphicFramePr>
          <p:nvPr>
            <p:extLst/>
          </p:nvPr>
        </p:nvGraphicFramePr>
        <p:xfrm>
          <a:off x="1981303" y="1518921"/>
          <a:ext cx="9577065" cy="4516119"/>
        </p:xfrm>
        <a:graphic>
          <a:graphicData uri="http://schemas.openxmlformats.org/drawingml/2006/table">
            <a:tbl>
              <a:tblPr firstRow="1" bandRow="1">
                <a:tableStyleId>{5C22544A-7EE6-4342-B048-85BDC9FD1C3A}</a:tableStyleId>
              </a:tblPr>
              <a:tblGrid>
                <a:gridCol w="3192355">
                  <a:extLst>
                    <a:ext uri="{9D8B030D-6E8A-4147-A177-3AD203B41FA5}">
                      <a16:colId xmlns:a16="http://schemas.microsoft.com/office/drawing/2014/main" xmlns="" val="20000"/>
                    </a:ext>
                  </a:extLst>
                </a:gridCol>
                <a:gridCol w="3192355">
                  <a:extLst>
                    <a:ext uri="{9D8B030D-6E8A-4147-A177-3AD203B41FA5}">
                      <a16:colId xmlns:a16="http://schemas.microsoft.com/office/drawing/2014/main" xmlns="" val="20001"/>
                    </a:ext>
                  </a:extLst>
                </a:gridCol>
                <a:gridCol w="3192355">
                  <a:extLst>
                    <a:ext uri="{9D8B030D-6E8A-4147-A177-3AD203B41FA5}">
                      <a16:colId xmlns:a16="http://schemas.microsoft.com/office/drawing/2014/main" xmlns="" val="20002"/>
                    </a:ext>
                  </a:extLst>
                </a:gridCol>
              </a:tblGrid>
              <a:tr h="370839">
                <a:tc>
                  <a:txBody>
                    <a:bodyPr/>
                    <a:lstStyle/>
                    <a:p>
                      <a:pPr lvl="0">
                        <a:buNone/>
                      </a:pPr>
                      <a:r>
                        <a:rPr lang="it-IT" sz="1400" dirty="0">
                          <a:solidFill>
                            <a:srgbClr val="000000"/>
                          </a:solidFill>
                        </a:rPr>
                        <a:t>Post-pasquale</a:t>
                      </a:r>
                    </a:p>
                  </a:txBody>
                  <a:tcPr>
                    <a:solidFill>
                      <a:schemeClr val="bg1">
                        <a:lumMod val="95000"/>
                      </a:schemeClr>
                    </a:solidFill>
                  </a:tcPr>
                </a:tc>
                <a:tc>
                  <a:txBody>
                    <a:bodyPr/>
                    <a:lstStyle/>
                    <a:p>
                      <a:pPr lvl="0">
                        <a:buNone/>
                      </a:pPr>
                      <a:endParaRPr lang="it-IT" sz="1400" dirty="0">
                        <a:solidFill>
                          <a:srgbClr val="000000"/>
                        </a:solidFill>
                      </a:endParaRPr>
                    </a:p>
                  </a:txBody>
                  <a:tcPr>
                    <a:solidFill>
                      <a:schemeClr val="bg1">
                        <a:lumMod val="95000"/>
                      </a:schemeClr>
                    </a:solidFill>
                  </a:tcPr>
                </a:tc>
                <a:tc>
                  <a:txBody>
                    <a:bodyPr/>
                    <a:lstStyle/>
                    <a:p>
                      <a:pPr lvl="0">
                        <a:buNone/>
                      </a:pPr>
                      <a:r>
                        <a:rPr lang="it-IT" sz="1400" dirty="0" err="1">
                          <a:solidFill>
                            <a:srgbClr val="000000"/>
                          </a:solidFill>
                        </a:rPr>
                        <a:t>Pre</a:t>
                      </a:r>
                      <a:r>
                        <a:rPr lang="it-IT" sz="1400" dirty="0">
                          <a:solidFill>
                            <a:srgbClr val="000000"/>
                          </a:solidFill>
                        </a:rPr>
                        <a:t>-pasquale </a:t>
                      </a:r>
                    </a:p>
                  </a:txBody>
                  <a:tcPr>
                    <a:solidFill>
                      <a:schemeClr val="bg1">
                        <a:lumMod val="95000"/>
                      </a:schemeClr>
                    </a:solidFill>
                  </a:tcPr>
                </a:tc>
                <a:extLst>
                  <a:ext uri="{0D108BD9-81ED-4DB2-BD59-A6C34878D82A}">
                    <a16:rowId xmlns:a16="http://schemas.microsoft.com/office/drawing/2014/main" xmlns="" val="221129460"/>
                  </a:ext>
                </a:extLst>
              </a:tr>
              <a:tr h="370840">
                <a:tc>
                  <a:txBody>
                    <a:bodyPr/>
                    <a:lstStyle/>
                    <a:p>
                      <a:pPr>
                        <a:buNone/>
                      </a:pPr>
                      <a:r>
                        <a:rPr lang="it-IT" sz="1400" dirty="0">
                          <a:solidFill>
                            <a:srgbClr val="000000"/>
                          </a:solidFill>
                          <a:latin typeface="+mn-lt"/>
                        </a:rPr>
                        <a:t>Mt 28, 19</a:t>
                      </a:r>
                      <a:r>
                        <a:rPr lang="en-US" sz="1400" dirty="0">
                          <a:latin typeface="+mn-lt"/>
                        </a:rPr>
                        <a:t/>
                      </a:r>
                      <a:br>
                        <a:rPr lang="en-US" sz="1400" dirty="0">
                          <a:latin typeface="+mn-lt"/>
                        </a:rPr>
                      </a:br>
                      <a:r>
                        <a:rPr lang="it-IT" sz="1400" b="0" i="0" u="none" strike="noStrike" noProof="0" dirty="0">
                          <a:solidFill>
                            <a:srgbClr val="800000"/>
                          </a:solidFill>
                          <a:latin typeface="+mn-lt"/>
                        </a:rPr>
                        <a:t>Andate dunque e ammaestrate tutte le nazioni, battezzandole nel nome del Padre e del Figlio e dello Spirito santo, </a:t>
                      </a:r>
                      <a:r>
                        <a:rPr lang="it-IT" sz="1400" b="1" i="0" u="none" strike="noStrike" noProof="0" dirty="0">
                          <a:solidFill>
                            <a:srgbClr val="800000"/>
                          </a:solidFill>
                          <a:latin typeface="+mn-lt"/>
                        </a:rPr>
                        <a:t>[20]</a:t>
                      </a:r>
                      <a:r>
                        <a:rPr lang="it-IT" sz="1400" b="0" i="0" u="none" strike="noStrike" noProof="0" dirty="0">
                          <a:solidFill>
                            <a:srgbClr val="800000"/>
                          </a:solidFill>
                          <a:latin typeface="+mn-lt"/>
                        </a:rPr>
                        <a:t>insegnando loro ad osservare tutto ciò che vi ho comandato.</a:t>
                      </a:r>
                    </a:p>
                    <a:p>
                      <a:pPr lvl="0">
                        <a:buNone/>
                      </a:pPr>
                      <a:r>
                        <a:rPr lang="it-IT" sz="1400" b="1" i="0" u="none" strike="noStrike" noProof="0" dirty="0">
                          <a:solidFill>
                            <a:srgbClr val="000000"/>
                          </a:solidFill>
                          <a:latin typeface="+mn-lt"/>
                        </a:rPr>
                        <a:t>Mc 15, 15-16</a:t>
                      </a:r>
                      <a:r>
                        <a:rPr lang="en-US" sz="1400" dirty="0">
                          <a:latin typeface="+mn-lt"/>
                        </a:rPr>
                        <a:t/>
                      </a:r>
                      <a:br>
                        <a:rPr lang="en-US" sz="1400" dirty="0">
                          <a:latin typeface="+mn-lt"/>
                        </a:rPr>
                      </a:br>
                      <a:r>
                        <a:rPr lang="it-IT" sz="1400" b="0" i="0" u="none" strike="noStrike" noProof="0" dirty="0">
                          <a:solidFill>
                            <a:srgbClr val="800000"/>
                          </a:solidFill>
                          <a:latin typeface="+mn-lt"/>
                        </a:rPr>
                        <a:t>Gesù disse loro: «Andate in tutto il mondo e predicate il vangelo ad ogni creatura. Chi crederà e sarà battezzato sarà salvo, ma chi non crederà sarà condannato</a:t>
                      </a:r>
                    </a:p>
                    <a:p>
                      <a:pPr lvl="0">
                        <a:buNone/>
                      </a:pPr>
                      <a:r>
                        <a:rPr lang="it-IT" sz="1400" b="0" i="0" u="none" strike="noStrike" noProof="0" dirty="0">
                          <a:solidFill>
                            <a:srgbClr val="800000"/>
                          </a:solidFill>
                          <a:latin typeface="+mn-lt"/>
                        </a:rPr>
                        <a:t>Lc 24, 47</a:t>
                      </a:r>
                      <a:r>
                        <a:rPr lang="en-US" sz="1400" dirty="0">
                          <a:latin typeface="+mn-lt"/>
                        </a:rPr>
                        <a:t/>
                      </a:r>
                      <a:br>
                        <a:rPr lang="en-US" sz="1400" dirty="0">
                          <a:latin typeface="+mn-lt"/>
                        </a:rPr>
                      </a:br>
                      <a:r>
                        <a:rPr lang="it-IT" sz="1400" b="0" i="0" u="none" strike="noStrike" noProof="0" dirty="0">
                          <a:solidFill>
                            <a:srgbClr val="800000"/>
                          </a:solidFill>
                          <a:latin typeface="+mn-lt"/>
                        </a:rPr>
                        <a:t>nel suo nome saranno predicati a tutte le genti la conversione e il perdono dei peccati, cominciando da Gerusalemme.</a:t>
                      </a:r>
                    </a:p>
                    <a:p>
                      <a:pPr lvl="0">
                        <a:buNone/>
                      </a:pPr>
                      <a:endParaRPr lang="it-IT" sz="1400" b="0" i="0" u="none" strike="noStrike" noProof="0" dirty="0">
                        <a:solidFill>
                          <a:srgbClr val="800000"/>
                        </a:solidFill>
                        <a:latin typeface="+mn-lt"/>
                      </a:endParaRPr>
                    </a:p>
                  </a:txBody>
                  <a:tcPr>
                    <a:solidFill>
                      <a:schemeClr val="bg1">
                        <a:lumMod val="95000"/>
                      </a:schemeClr>
                    </a:solidFill>
                  </a:tcPr>
                </a:tc>
                <a:tc>
                  <a:txBody>
                    <a:bodyPr/>
                    <a:lstStyle/>
                    <a:p>
                      <a:pPr>
                        <a:buNone/>
                      </a:pPr>
                      <a:r>
                        <a:rPr lang="it-IT" sz="1400" dirty="0" err="1">
                          <a:latin typeface="+mn-lt"/>
                        </a:rPr>
                        <a:t>Gv</a:t>
                      </a:r>
                      <a:r>
                        <a:rPr lang="it-IT" sz="1400" dirty="0">
                          <a:latin typeface="+mn-lt"/>
                        </a:rPr>
                        <a:t> 20,21-23</a:t>
                      </a:r>
                      <a:r>
                        <a:rPr lang="en-US" sz="1400" dirty="0">
                          <a:latin typeface="+mn-lt"/>
                        </a:rPr>
                        <a:t/>
                      </a:r>
                      <a:br>
                        <a:rPr lang="en-US" sz="1400" dirty="0">
                          <a:latin typeface="+mn-lt"/>
                        </a:rPr>
                      </a:br>
                      <a:r>
                        <a:rPr lang="it-IT" sz="1400" b="0" i="0" u="none" strike="noStrike" noProof="0" dirty="0">
                          <a:solidFill>
                            <a:srgbClr val="800000"/>
                          </a:solidFill>
                          <a:latin typeface="+mn-lt"/>
                        </a:rPr>
                        <a:t>«Pace a voi! Come il Padre ha mandato me, anch'io mando voi». </a:t>
                      </a:r>
                      <a:r>
                        <a:rPr lang="it-IT" sz="1400" b="1" i="0" u="none" strike="noStrike" noProof="0" dirty="0">
                          <a:solidFill>
                            <a:srgbClr val="800000"/>
                          </a:solidFill>
                          <a:latin typeface="+mn-lt"/>
                        </a:rPr>
                        <a:t>[22]</a:t>
                      </a:r>
                      <a:r>
                        <a:rPr lang="it-IT" sz="1400" b="0" i="0" u="none" strike="noStrike" noProof="0" dirty="0">
                          <a:solidFill>
                            <a:srgbClr val="800000"/>
                          </a:solidFill>
                          <a:latin typeface="+mn-lt"/>
                        </a:rPr>
                        <a:t>Dopo aver detto questo, alitò su di loro e disse: «Ricevete lo Spirito Santo; </a:t>
                      </a:r>
                      <a:r>
                        <a:rPr lang="it-IT" sz="1400" b="1" i="0" u="none" strike="noStrike" noProof="0" dirty="0">
                          <a:solidFill>
                            <a:srgbClr val="800000"/>
                          </a:solidFill>
                          <a:latin typeface="+mn-lt"/>
                        </a:rPr>
                        <a:t>[23]</a:t>
                      </a:r>
                      <a:r>
                        <a:rPr lang="it-IT" sz="1400" b="0" i="0" u="none" strike="noStrike" noProof="0" dirty="0">
                          <a:solidFill>
                            <a:srgbClr val="800000"/>
                          </a:solidFill>
                          <a:latin typeface="+mn-lt"/>
                        </a:rPr>
                        <a:t>a chi rimetterete i peccati saranno rimessi e a chi non li rimetterete, resteranno non rimessi». </a:t>
                      </a:r>
                      <a:endParaRPr lang="it-IT" sz="1400" dirty="0">
                        <a:latin typeface="+mn-lt"/>
                      </a:endParaRPr>
                    </a:p>
                  </a:txBody>
                  <a:tcPr>
                    <a:solidFill>
                      <a:schemeClr val="bg1">
                        <a:lumMod val="95000"/>
                      </a:schemeClr>
                    </a:solidFill>
                  </a:tcPr>
                </a:tc>
                <a:tc>
                  <a:txBody>
                    <a:bodyPr/>
                    <a:lstStyle/>
                    <a:p>
                      <a:pPr>
                        <a:buNone/>
                      </a:pPr>
                      <a:r>
                        <a:rPr lang="it-IT" sz="1200" dirty="0">
                          <a:latin typeface="+mn-lt"/>
                        </a:rPr>
                        <a:t>Lc 4,18-19</a:t>
                      </a:r>
                    </a:p>
                    <a:p>
                      <a:pPr lvl="0" algn="l">
                        <a:buNone/>
                      </a:pPr>
                      <a:r>
                        <a:rPr lang="it-IT" sz="1200" b="1" i="0" u="none" strike="noStrike" noProof="0" dirty="0">
                          <a:solidFill>
                            <a:srgbClr val="000000"/>
                          </a:solidFill>
                          <a:latin typeface="+mn-lt"/>
                        </a:rPr>
                        <a:t>[18]</a:t>
                      </a:r>
                      <a:r>
                        <a:rPr lang="it-IT" sz="1200" b="0" i="1" u="none" strike="noStrike" noProof="0" dirty="0">
                          <a:solidFill>
                            <a:srgbClr val="000000"/>
                          </a:solidFill>
                          <a:latin typeface="+mn-lt"/>
                        </a:rPr>
                        <a:t>Lo Spirito del Signore è sopra di me</a:t>
                      </a:r>
                      <a:r>
                        <a:rPr lang="it-IT" sz="1200" b="0" i="1" u="none" strike="noStrike" noProof="0" dirty="0" smtClean="0">
                          <a:solidFill>
                            <a:srgbClr val="000000"/>
                          </a:solidFill>
                          <a:latin typeface="+mn-lt"/>
                        </a:rPr>
                        <a:t>; per </a:t>
                      </a:r>
                      <a:r>
                        <a:rPr lang="it-IT" sz="1200" b="0" i="1" u="none" strike="noStrike" noProof="0" dirty="0">
                          <a:solidFill>
                            <a:srgbClr val="000000"/>
                          </a:solidFill>
                          <a:latin typeface="+mn-lt"/>
                        </a:rPr>
                        <a:t>questo mi ha consacrato con l'unzione</a:t>
                      </a:r>
                      <a:r>
                        <a:rPr lang="it-IT" sz="1200" b="0" i="1" u="none" strike="noStrike" noProof="0" dirty="0" smtClean="0">
                          <a:solidFill>
                            <a:srgbClr val="000000"/>
                          </a:solidFill>
                          <a:latin typeface="+mn-lt"/>
                        </a:rPr>
                        <a:t>, e </a:t>
                      </a:r>
                      <a:r>
                        <a:rPr lang="it-IT" sz="1200" b="0" i="1" u="none" strike="noStrike" noProof="0" dirty="0">
                          <a:solidFill>
                            <a:srgbClr val="000000"/>
                          </a:solidFill>
                          <a:latin typeface="+mn-lt"/>
                        </a:rPr>
                        <a:t>mi ha mandato per annunziare ai poveri un lieto</a:t>
                      </a:r>
                      <a:r>
                        <a:rPr lang="en-US" sz="1200" dirty="0">
                          <a:latin typeface="+mn-lt"/>
                        </a:rPr>
                        <a:t/>
                      </a:r>
                      <a:br>
                        <a:rPr lang="en-US" sz="1200" dirty="0">
                          <a:latin typeface="+mn-lt"/>
                        </a:rPr>
                      </a:br>
                      <a:r>
                        <a:rPr lang="it-IT" sz="1200" b="0" i="1" u="none" strike="noStrike" noProof="0" dirty="0">
                          <a:solidFill>
                            <a:srgbClr val="000000"/>
                          </a:solidFill>
                          <a:latin typeface="+mn-lt"/>
                        </a:rPr>
                        <a:t>messaggio</a:t>
                      </a:r>
                      <a:r>
                        <a:rPr lang="it-IT" sz="1200" b="0" i="1" u="none" strike="noStrike" noProof="0" dirty="0" smtClean="0">
                          <a:solidFill>
                            <a:srgbClr val="000000"/>
                          </a:solidFill>
                          <a:latin typeface="+mn-lt"/>
                        </a:rPr>
                        <a:t>, per </a:t>
                      </a:r>
                      <a:r>
                        <a:rPr lang="it-IT" sz="1200" b="0" i="1" u="none" strike="noStrike" noProof="0" dirty="0">
                          <a:solidFill>
                            <a:srgbClr val="000000"/>
                          </a:solidFill>
                          <a:latin typeface="+mn-lt"/>
                        </a:rPr>
                        <a:t>proclamare ai prigionieri la liberazione</a:t>
                      </a:r>
                      <a:r>
                        <a:rPr lang="en-US" sz="1200" dirty="0">
                          <a:latin typeface="+mn-lt"/>
                        </a:rPr>
                        <a:t/>
                      </a:r>
                      <a:br>
                        <a:rPr lang="en-US" sz="1200" dirty="0">
                          <a:latin typeface="+mn-lt"/>
                        </a:rPr>
                      </a:br>
                      <a:r>
                        <a:rPr lang="it-IT" sz="1200" b="0" i="1" u="none" strike="noStrike" noProof="0" dirty="0">
                          <a:solidFill>
                            <a:srgbClr val="000000"/>
                          </a:solidFill>
                          <a:latin typeface="+mn-lt"/>
                        </a:rPr>
                        <a:t>e ai ciechi la vista</a:t>
                      </a:r>
                      <a:r>
                        <a:rPr lang="it-IT" sz="1200" b="0" i="1" u="none" strike="noStrike" noProof="0" dirty="0" smtClean="0">
                          <a:solidFill>
                            <a:srgbClr val="000000"/>
                          </a:solidFill>
                          <a:latin typeface="+mn-lt"/>
                        </a:rPr>
                        <a:t>; per </a:t>
                      </a:r>
                      <a:r>
                        <a:rPr lang="it-IT" sz="1200" b="0" i="1" u="none" strike="noStrike" noProof="0" dirty="0">
                          <a:solidFill>
                            <a:srgbClr val="000000"/>
                          </a:solidFill>
                          <a:latin typeface="+mn-lt"/>
                        </a:rPr>
                        <a:t>rimettere in libertà gli oppressi</a:t>
                      </a:r>
                      <a:r>
                        <a:rPr lang="it-IT" sz="1200" b="0" i="0" u="none" strike="noStrike" noProof="0" dirty="0" smtClean="0">
                          <a:solidFill>
                            <a:srgbClr val="000000"/>
                          </a:solidFill>
                          <a:latin typeface="+mn-lt"/>
                        </a:rPr>
                        <a:t>, [</a:t>
                      </a:r>
                      <a:r>
                        <a:rPr lang="it-IT" sz="1200" b="0" i="0" u="none" strike="noStrike" noProof="0" dirty="0">
                          <a:solidFill>
                            <a:srgbClr val="000000"/>
                          </a:solidFill>
                          <a:latin typeface="+mn-lt"/>
                        </a:rPr>
                        <a:t>19]</a:t>
                      </a:r>
                      <a:r>
                        <a:rPr lang="it-IT" sz="1200" b="0" i="1" u="none" strike="noStrike" noProof="0" dirty="0">
                          <a:solidFill>
                            <a:srgbClr val="000000"/>
                          </a:solidFill>
                          <a:latin typeface="+mn-lt"/>
                        </a:rPr>
                        <a:t>e predicare un anno di grazia del Signore</a:t>
                      </a:r>
                      <a:r>
                        <a:rPr lang="it-IT" sz="1200" b="0" i="0" u="none" strike="noStrike" noProof="0" dirty="0" smtClean="0">
                          <a:solidFill>
                            <a:srgbClr val="000000"/>
                          </a:solidFill>
                          <a:latin typeface="+mn-lt"/>
                        </a:rPr>
                        <a:t>.</a:t>
                      </a:r>
                      <a:br>
                        <a:rPr lang="it-IT" sz="1200" b="0" i="0" u="none" strike="noStrike" noProof="0" dirty="0" smtClean="0">
                          <a:solidFill>
                            <a:srgbClr val="000000"/>
                          </a:solidFill>
                          <a:latin typeface="+mn-lt"/>
                        </a:rPr>
                      </a:br>
                      <a:endParaRPr lang="it-IT" sz="1200" b="0" i="0" u="none" strike="noStrike" noProof="0" dirty="0">
                        <a:solidFill>
                          <a:srgbClr val="000000"/>
                        </a:solidFill>
                        <a:latin typeface="+mn-lt"/>
                      </a:endParaRPr>
                    </a:p>
                    <a:p>
                      <a:pPr lvl="0" algn="l">
                        <a:buNone/>
                      </a:pPr>
                      <a:r>
                        <a:rPr lang="it-IT" sz="1100" b="0" i="0" u="none" strike="noStrike" noProof="0" dirty="0">
                          <a:solidFill>
                            <a:srgbClr val="000000"/>
                          </a:solidFill>
                          <a:latin typeface="+mn-lt"/>
                        </a:rPr>
                        <a:t>Mc 6.7-13</a:t>
                      </a:r>
                      <a:r>
                        <a:rPr lang="en-US" sz="1100" dirty="0">
                          <a:latin typeface="+mn-lt"/>
                        </a:rPr>
                        <a:t/>
                      </a:r>
                      <a:br>
                        <a:rPr lang="en-US" sz="1100" dirty="0">
                          <a:latin typeface="+mn-lt"/>
                        </a:rPr>
                      </a:br>
                      <a:r>
                        <a:rPr lang="it-IT" sz="1100" b="1" i="0" u="none" strike="noStrike" noProof="0" dirty="0">
                          <a:solidFill>
                            <a:srgbClr val="000000"/>
                          </a:solidFill>
                          <a:latin typeface="+mn-lt"/>
                        </a:rPr>
                        <a:t>[7]</a:t>
                      </a:r>
                      <a:r>
                        <a:rPr lang="it-IT" sz="1100" b="0" i="0" u="none" strike="noStrike" noProof="0" dirty="0">
                          <a:solidFill>
                            <a:srgbClr val="000000"/>
                          </a:solidFill>
                          <a:latin typeface="+mn-lt"/>
                        </a:rPr>
                        <a:t>Allora chiamò i Dodici, ed incominciò a mandarli a due a due e diede loro potere sugli spiriti immondi. ...</a:t>
                      </a:r>
                      <a:r>
                        <a:rPr lang="it-IT" sz="1100" b="1" i="0" u="none" strike="noStrike" noProof="0" dirty="0">
                          <a:solidFill>
                            <a:srgbClr val="800000"/>
                          </a:solidFill>
                          <a:latin typeface="+mn-lt"/>
                        </a:rPr>
                        <a:t>[12]</a:t>
                      </a:r>
                      <a:r>
                        <a:rPr lang="it-IT" sz="1100" b="0" i="0" u="none" strike="noStrike" noProof="0" dirty="0">
                          <a:solidFill>
                            <a:srgbClr val="800000"/>
                          </a:solidFill>
                          <a:latin typeface="+mn-lt"/>
                        </a:rPr>
                        <a:t>E partiti, predicavano che la gente si convertisse, </a:t>
                      </a:r>
                      <a:r>
                        <a:rPr lang="it-IT" sz="1100" b="1" i="0" u="none" strike="noStrike" noProof="0" dirty="0">
                          <a:solidFill>
                            <a:srgbClr val="800000"/>
                          </a:solidFill>
                          <a:latin typeface="+mn-lt"/>
                        </a:rPr>
                        <a:t>[13]</a:t>
                      </a:r>
                      <a:r>
                        <a:rPr lang="it-IT" sz="1100" b="0" i="0" u="none" strike="noStrike" noProof="0" dirty="0">
                          <a:solidFill>
                            <a:srgbClr val="800000"/>
                          </a:solidFill>
                          <a:latin typeface="+mn-lt"/>
                        </a:rPr>
                        <a:t>scacciavano molti </a:t>
                      </a:r>
                      <a:r>
                        <a:rPr lang="it-IT" sz="1100" b="0" i="0" u="none" strike="noStrike" noProof="0" dirty="0" err="1">
                          <a:solidFill>
                            <a:srgbClr val="800000"/>
                          </a:solidFill>
                          <a:latin typeface="+mn-lt"/>
                        </a:rPr>
                        <a:t>demòni</a:t>
                      </a:r>
                      <a:r>
                        <a:rPr lang="it-IT" sz="1100" b="0" i="0" u="none" strike="noStrike" noProof="0" dirty="0">
                          <a:solidFill>
                            <a:srgbClr val="800000"/>
                          </a:solidFill>
                          <a:latin typeface="+mn-lt"/>
                        </a:rPr>
                        <a:t>, ungevano di olio molti infermi e li guarivano. </a:t>
                      </a:r>
                      <a:endParaRPr lang="it-IT" sz="1100" b="0" i="0" u="none" strike="noStrike" noProof="0" dirty="0">
                        <a:solidFill>
                          <a:srgbClr val="000000"/>
                        </a:solidFill>
                        <a:latin typeface="+mn-lt"/>
                      </a:endParaRPr>
                    </a:p>
                    <a:p>
                      <a:pPr lvl="0" algn="l">
                        <a:buNone/>
                      </a:pPr>
                      <a:r>
                        <a:rPr lang="it-IT" sz="1100" b="0" i="0" u="none" strike="noStrike" noProof="0" dirty="0">
                          <a:solidFill>
                            <a:srgbClr val="000000"/>
                          </a:solidFill>
                          <a:latin typeface="+mn-lt"/>
                        </a:rPr>
                        <a:t>Mt 10,1-32</a:t>
                      </a:r>
                      <a:r>
                        <a:rPr lang="en-US" sz="1100" dirty="0">
                          <a:latin typeface="+mn-lt"/>
                        </a:rPr>
                        <a:t/>
                      </a:r>
                      <a:br>
                        <a:rPr lang="en-US" sz="1100" dirty="0">
                          <a:latin typeface="+mn-lt"/>
                        </a:rPr>
                      </a:br>
                      <a:r>
                        <a:rPr lang="it-IT" sz="1100" b="1" i="0" u="none" strike="noStrike" noProof="0" dirty="0">
                          <a:solidFill>
                            <a:srgbClr val="000000"/>
                          </a:solidFill>
                          <a:latin typeface="+mn-lt"/>
                        </a:rPr>
                        <a:t>[1]</a:t>
                      </a:r>
                      <a:r>
                        <a:rPr lang="it-IT" sz="1100" b="0" i="0" u="none" strike="noStrike" noProof="0" dirty="0">
                          <a:solidFill>
                            <a:srgbClr val="000000"/>
                          </a:solidFill>
                          <a:latin typeface="+mn-lt"/>
                        </a:rPr>
                        <a:t>Chiamati a sé i dodici discepoli, diede loro il potere di scacciare gli spiriti immondi e di guarire ogni sorta di malattie e d'infermità.</a:t>
                      </a:r>
                      <a:r>
                        <a:rPr lang="it-IT" sz="1400" b="0" i="0" u="none" strike="noStrike" noProof="0" dirty="0">
                          <a:solidFill>
                            <a:srgbClr val="000000"/>
                          </a:solidFill>
                          <a:latin typeface="+mn-lt"/>
                        </a:rPr>
                        <a:t> </a:t>
                      </a:r>
                    </a:p>
                  </a:txBody>
                  <a:tcPr>
                    <a:solidFill>
                      <a:schemeClr val="bg1">
                        <a:lumMod val="95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522778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5DA83B6-80FD-41A1-8B7C-D2ECF60F51D7}"/>
              </a:ext>
            </a:extLst>
          </p:cNvPr>
          <p:cNvSpPr>
            <a:spLocks noGrp="1"/>
          </p:cNvSpPr>
          <p:nvPr>
            <p:ph type="title"/>
          </p:nvPr>
        </p:nvSpPr>
        <p:spPr/>
        <p:txBody>
          <a:bodyPr/>
          <a:lstStyle/>
          <a:p>
            <a:r>
              <a:rPr lang="it-IT" dirty="0"/>
              <a:t>3. Le vie missionarie</a:t>
            </a:r>
            <a:endParaRPr lang="en-US" dirty="0"/>
          </a:p>
        </p:txBody>
      </p:sp>
      <p:sp>
        <p:nvSpPr>
          <p:cNvPr id="4" name="Segnaposto data 3">
            <a:extLst>
              <a:ext uri="{FF2B5EF4-FFF2-40B4-BE49-F238E27FC236}">
                <a16:creationId xmlns:a16="http://schemas.microsoft.com/office/drawing/2014/main" xmlns=""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xmlns=""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22</a:t>
            </a:fld>
            <a:endParaRPr lang="it-IT"/>
          </a:p>
        </p:txBody>
      </p:sp>
      <p:graphicFrame>
        <p:nvGraphicFramePr>
          <p:cNvPr id="7" name="Tabella 8">
            <a:extLst>
              <a:ext uri="{FF2B5EF4-FFF2-40B4-BE49-F238E27FC236}">
                <a16:creationId xmlns:a16="http://schemas.microsoft.com/office/drawing/2014/main" xmlns="" id="{911767D5-9DD9-47FF-8BE2-A41EB1A8718E}"/>
              </a:ext>
            </a:extLst>
          </p:cNvPr>
          <p:cNvGraphicFramePr>
            <a:graphicFrameLocks noGrp="1"/>
          </p:cNvGraphicFramePr>
          <p:nvPr>
            <p:ph idx="1"/>
            <p:extLst>
              <p:ext uri="{D42A27DB-BD31-4B8C-83A1-F6EECF244321}">
                <p14:modId xmlns:p14="http://schemas.microsoft.com/office/powerpoint/2010/main" val="2183565281"/>
              </p:ext>
            </p:extLst>
          </p:nvPr>
        </p:nvGraphicFramePr>
        <p:xfrm>
          <a:off x="1774825" y="1628775"/>
          <a:ext cx="9785628" cy="3754120"/>
        </p:xfrm>
        <a:graphic>
          <a:graphicData uri="http://schemas.openxmlformats.org/drawingml/2006/table">
            <a:tbl>
              <a:tblPr firstRow="1" bandRow="1">
                <a:tableStyleId>{5C22544A-7EE6-4342-B048-85BDC9FD1C3A}</a:tableStyleId>
              </a:tblPr>
              <a:tblGrid>
                <a:gridCol w="216719">
                  <a:extLst>
                    <a:ext uri="{9D8B030D-6E8A-4147-A177-3AD203B41FA5}">
                      <a16:colId xmlns:a16="http://schemas.microsoft.com/office/drawing/2014/main" xmlns="" val="4139105495"/>
                    </a:ext>
                  </a:extLst>
                </a:gridCol>
                <a:gridCol w="9568909">
                  <a:extLst>
                    <a:ext uri="{9D8B030D-6E8A-4147-A177-3AD203B41FA5}">
                      <a16:colId xmlns:a16="http://schemas.microsoft.com/office/drawing/2014/main" xmlns="" val="1541234084"/>
                    </a:ext>
                  </a:extLst>
                </a:gridCol>
              </a:tblGrid>
              <a:tr h="370840">
                <a:tc>
                  <a:txBody>
                    <a:bodyPr/>
                    <a:lstStyle/>
                    <a:p>
                      <a:endParaRPr lang="it-IT" dirty="0"/>
                    </a:p>
                  </a:txBody>
                  <a:tcPr>
                    <a:solidFill>
                      <a:schemeClr val="bg1">
                        <a:lumMod val="95000"/>
                      </a:schemeClr>
                    </a:solidFill>
                  </a:tcPr>
                </a:tc>
                <a:tc>
                  <a:txBody>
                    <a:bodyPr/>
                    <a:lstStyle/>
                    <a:p>
                      <a:pPr>
                        <a:buNone/>
                      </a:pPr>
                      <a:r>
                        <a:rPr lang="it-IT" b="1" dirty="0" smtClean="0">
                          <a:solidFill>
                            <a:schemeClr val="tx1"/>
                          </a:solidFill>
                        </a:rPr>
                        <a:t>Umanizzazione </a:t>
                      </a:r>
                      <a:endParaRPr lang="it-IT" b="1" dirty="0">
                        <a:solidFill>
                          <a:schemeClr val="tx1"/>
                        </a:solidFill>
                      </a:endParaRPr>
                    </a:p>
                  </a:txBody>
                  <a:tcPr>
                    <a:solidFill>
                      <a:schemeClr val="bg1">
                        <a:lumMod val="95000"/>
                      </a:schemeClr>
                    </a:solidFill>
                  </a:tcPr>
                </a:tc>
                <a:extLst>
                  <a:ext uri="{0D108BD9-81ED-4DB2-BD59-A6C34878D82A}">
                    <a16:rowId xmlns:a16="http://schemas.microsoft.com/office/drawing/2014/main" xmlns="" val="1686660772"/>
                  </a:ext>
                </a:extLst>
              </a:tr>
              <a:tr h="370840">
                <a:tc>
                  <a:txBody>
                    <a:bodyPr/>
                    <a:lstStyle/>
                    <a:p>
                      <a:endParaRPr lang="it-IT" dirty="0"/>
                    </a:p>
                  </a:txBody>
                  <a:tcPr>
                    <a:solidFill>
                      <a:schemeClr val="bg1">
                        <a:lumMod val="95000"/>
                      </a:schemeClr>
                    </a:solidFill>
                  </a:tcPr>
                </a:tc>
                <a:tc>
                  <a:txBody>
                    <a:bodyPr/>
                    <a:lstStyle/>
                    <a:p>
                      <a:r>
                        <a:rPr lang="it-IT" dirty="0" smtClean="0"/>
                        <a:t>GS 1</a:t>
                      </a:r>
                    </a:p>
                    <a:p>
                      <a:r>
                        <a:rPr lang="it-IT" sz="1800" b="0" i="0" kern="1200" dirty="0" smtClean="0">
                          <a:solidFill>
                            <a:schemeClr val="dk1"/>
                          </a:solidFill>
                          <a:effectLst/>
                          <a:latin typeface="+mn-lt"/>
                          <a:ea typeface="+mn-ea"/>
                          <a:cs typeface="+mn-cs"/>
                        </a:rPr>
                        <a:t>Le gioie e le speranze, le tristezze e le angosce degli uomini d'oggi, dei poveri soprattutto e di tutti coloro che soffrono, sono pure le gioie e le speranze, le tristezze e le angosce dei discepoli di Cristo, e nulla vi è di genuinamente umano che non trovi eco nel loro cuore</a:t>
                      </a:r>
                    </a:p>
                    <a:p>
                      <a:r>
                        <a:rPr lang="it-IT" sz="1800" b="0" i="0" kern="1200" dirty="0" smtClean="0">
                          <a:solidFill>
                            <a:schemeClr val="dk1"/>
                          </a:solidFill>
                          <a:effectLst/>
                          <a:latin typeface="+mn-lt"/>
                          <a:ea typeface="+mn-ea"/>
                          <a:cs typeface="+mn-cs"/>
                        </a:rPr>
                        <a:t>AG</a:t>
                      </a:r>
                      <a:r>
                        <a:rPr lang="it-IT" sz="1800" b="0" i="0" kern="1200" baseline="0" dirty="0" smtClean="0">
                          <a:solidFill>
                            <a:schemeClr val="dk1"/>
                          </a:solidFill>
                          <a:effectLst/>
                          <a:latin typeface="+mn-lt"/>
                          <a:ea typeface="+mn-ea"/>
                          <a:cs typeface="+mn-cs"/>
                        </a:rPr>
                        <a:t> 8 (e 12)</a:t>
                      </a:r>
                    </a:p>
                    <a:p>
                      <a:r>
                        <a:rPr lang="it-IT" sz="1800" b="1" i="0" kern="1200" dirty="0" smtClean="0">
                          <a:solidFill>
                            <a:srgbClr val="FF0000"/>
                          </a:solidFill>
                          <a:effectLst/>
                          <a:latin typeface="+mn-lt"/>
                          <a:ea typeface="+mn-ea"/>
                          <a:cs typeface="+mn-cs"/>
                        </a:rPr>
                        <a:t>L'attività missionaria è anche intimamente congiunta con la natura umana e con le sue aspirazioni</a:t>
                      </a:r>
                      <a:r>
                        <a:rPr lang="it-IT" sz="1800" b="0" i="0" kern="1200" dirty="0" smtClean="0">
                          <a:solidFill>
                            <a:schemeClr val="dk1"/>
                          </a:solidFill>
                          <a:effectLst/>
                          <a:latin typeface="+mn-lt"/>
                          <a:ea typeface="+mn-ea"/>
                          <a:cs typeface="+mn-cs"/>
                        </a:rPr>
                        <a:t>.</a:t>
                      </a:r>
                    </a:p>
                    <a:p>
                      <a:r>
                        <a:rPr lang="it-IT" sz="1800" b="0" i="0" kern="1200" dirty="0" smtClean="0">
                          <a:solidFill>
                            <a:schemeClr val="dk1"/>
                          </a:solidFill>
                          <a:effectLst/>
                          <a:latin typeface="+mn-lt"/>
                          <a:ea typeface="+mn-ea"/>
                          <a:cs typeface="+mn-cs"/>
                        </a:rPr>
                        <a:t>EN c. II;</a:t>
                      </a:r>
                      <a:r>
                        <a:rPr lang="it-IT" sz="1800" b="0" i="0" kern="1200" baseline="0" dirty="0" smtClean="0">
                          <a:solidFill>
                            <a:schemeClr val="dk1"/>
                          </a:solidFill>
                          <a:effectLst/>
                          <a:latin typeface="+mn-lt"/>
                          <a:ea typeface="+mn-ea"/>
                          <a:cs typeface="+mn-cs"/>
                        </a:rPr>
                        <a:t> </a:t>
                      </a:r>
                      <a:br>
                        <a:rPr lang="it-IT" sz="1800" b="0" i="0" kern="1200" baseline="0" dirty="0" smtClean="0">
                          <a:solidFill>
                            <a:schemeClr val="dk1"/>
                          </a:solidFill>
                          <a:effectLst/>
                          <a:latin typeface="+mn-lt"/>
                          <a:ea typeface="+mn-ea"/>
                          <a:cs typeface="+mn-cs"/>
                        </a:rPr>
                      </a:br>
                      <a:r>
                        <a:rPr lang="it-IT" sz="1800" i="1" kern="1200" dirty="0" err="1" smtClean="0">
                          <a:solidFill>
                            <a:schemeClr val="dk1"/>
                          </a:solidFill>
                          <a:latin typeface="+mn-lt"/>
                          <a:ea typeface="+mn-ea"/>
                          <a:cs typeface="+mn-cs"/>
                        </a:rPr>
                        <a:t>Libertatis</a:t>
                      </a:r>
                      <a:r>
                        <a:rPr lang="it-IT" sz="1800" i="1" kern="1200" dirty="0" smtClean="0">
                          <a:solidFill>
                            <a:schemeClr val="dk1"/>
                          </a:solidFill>
                          <a:latin typeface="+mn-lt"/>
                          <a:ea typeface="+mn-ea"/>
                          <a:cs typeface="+mn-cs"/>
                        </a:rPr>
                        <a:t> </a:t>
                      </a:r>
                      <a:r>
                        <a:rPr lang="it-IT" sz="1800" i="1" kern="1200" dirty="0" err="1" smtClean="0">
                          <a:solidFill>
                            <a:schemeClr val="dk1"/>
                          </a:solidFill>
                          <a:latin typeface="+mn-lt"/>
                          <a:ea typeface="+mn-ea"/>
                          <a:cs typeface="+mn-cs"/>
                        </a:rPr>
                        <a:t>Nuntius</a:t>
                      </a:r>
                      <a:r>
                        <a:rPr lang="it-IT" sz="1800" i="1" kern="1200" dirty="0" smtClean="0">
                          <a:solidFill>
                            <a:schemeClr val="dk1"/>
                          </a:solidFill>
                          <a:latin typeface="+mn-lt"/>
                          <a:ea typeface="+mn-ea"/>
                          <a:cs typeface="+mn-cs"/>
                        </a:rPr>
                        <a:t>. Istruzione su alcuni aspetti della "Teologia della Liberazione«, </a:t>
                      </a:r>
                      <a:r>
                        <a:rPr lang="it-IT" sz="1800" i="0" kern="1200" dirty="0" smtClean="0">
                          <a:solidFill>
                            <a:schemeClr val="dk1"/>
                          </a:solidFill>
                          <a:latin typeface="+mn-lt"/>
                          <a:ea typeface="+mn-ea"/>
                          <a:cs typeface="+mn-cs"/>
                        </a:rPr>
                        <a:t>1984;</a:t>
                      </a:r>
                    </a:p>
                    <a:p>
                      <a:r>
                        <a:rPr lang="it-IT" sz="1800" i="1" kern="1200" dirty="0" err="1" smtClean="0">
                          <a:solidFill>
                            <a:schemeClr val="dk1"/>
                          </a:solidFill>
                          <a:latin typeface="+mn-lt"/>
                          <a:ea typeface="+mn-ea"/>
                          <a:cs typeface="+mn-cs"/>
                        </a:rPr>
                        <a:t>Libertatis</a:t>
                      </a:r>
                      <a:r>
                        <a:rPr lang="it-IT" sz="1800" i="1" kern="1200" dirty="0" smtClean="0">
                          <a:solidFill>
                            <a:schemeClr val="dk1"/>
                          </a:solidFill>
                          <a:latin typeface="+mn-lt"/>
                          <a:ea typeface="+mn-ea"/>
                          <a:cs typeface="+mn-cs"/>
                        </a:rPr>
                        <a:t> </a:t>
                      </a:r>
                      <a:r>
                        <a:rPr lang="it-IT" sz="1800" i="1" kern="1200" dirty="0" err="1" smtClean="0">
                          <a:solidFill>
                            <a:schemeClr val="dk1"/>
                          </a:solidFill>
                          <a:latin typeface="+mn-lt"/>
                          <a:ea typeface="+mn-ea"/>
                          <a:cs typeface="+mn-cs"/>
                        </a:rPr>
                        <a:t>Conscientia</a:t>
                      </a:r>
                      <a:r>
                        <a:rPr lang="it-IT" sz="1800" i="1" kern="1200" dirty="0" smtClean="0">
                          <a:solidFill>
                            <a:schemeClr val="dk1"/>
                          </a:solidFill>
                          <a:latin typeface="+mn-lt"/>
                          <a:ea typeface="+mn-ea"/>
                          <a:cs typeface="+mn-cs"/>
                        </a:rPr>
                        <a:t>. Istruzione  su libertà cristiana e liberazione</a:t>
                      </a:r>
                      <a:r>
                        <a:rPr lang="it-IT" sz="1800" i="0" kern="1200" dirty="0" smtClean="0">
                          <a:solidFill>
                            <a:schemeClr val="dk1"/>
                          </a:solidFill>
                          <a:latin typeface="+mn-lt"/>
                          <a:ea typeface="+mn-ea"/>
                          <a:cs typeface="+mn-cs"/>
                        </a:rPr>
                        <a:t>, 1986</a:t>
                      </a:r>
                      <a:r>
                        <a:rPr lang="it-IT" sz="1800" b="0" i="0" kern="1200" baseline="0" dirty="0" smtClean="0">
                          <a:solidFill>
                            <a:schemeClr val="dk1"/>
                          </a:solidFill>
                          <a:effectLst/>
                          <a:latin typeface="+mn-lt"/>
                          <a:ea typeface="+mn-ea"/>
                          <a:cs typeface="+mn-cs"/>
                        </a:rPr>
                        <a:t/>
                      </a:r>
                      <a:br>
                        <a:rPr lang="it-IT" sz="1800" b="0" i="0" kern="1200" baseline="0" dirty="0" smtClean="0">
                          <a:solidFill>
                            <a:schemeClr val="dk1"/>
                          </a:solidFill>
                          <a:effectLst/>
                          <a:latin typeface="+mn-lt"/>
                          <a:ea typeface="+mn-ea"/>
                          <a:cs typeface="+mn-cs"/>
                        </a:rPr>
                      </a:br>
                      <a:r>
                        <a:rPr lang="it-IT" sz="1800" b="0" i="0" kern="1200" baseline="0" dirty="0" smtClean="0">
                          <a:solidFill>
                            <a:schemeClr val="dk1"/>
                          </a:solidFill>
                          <a:effectLst/>
                          <a:latin typeface="+mn-lt"/>
                          <a:ea typeface="+mn-ea"/>
                          <a:cs typeface="+mn-cs"/>
                        </a:rPr>
                        <a:t>Sinodo 1985 D.6: opzione preferenziale per i poveri; </a:t>
                      </a:r>
                    </a:p>
                    <a:p>
                      <a:r>
                        <a:rPr lang="it-IT" sz="1800" b="0" i="0" kern="1200" baseline="0" dirty="0" smtClean="0">
                          <a:solidFill>
                            <a:schemeClr val="dk1"/>
                          </a:solidFill>
                          <a:effectLst/>
                          <a:latin typeface="+mn-lt"/>
                          <a:ea typeface="+mn-ea"/>
                          <a:cs typeface="+mn-cs"/>
                        </a:rPr>
                        <a:t>EG IV la dimensione sociale del vangelo</a:t>
                      </a:r>
                      <a:endParaRPr lang="it-IT" dirty="0"/>
                    </a:p>
                  </a:txBody>
                  <a:tcPr>
                    <a:solidFill>
                      <a:schemeClr val="bg1">
                        <a:lumMod val="95000"/>
                      </a:schemeClr>
                    </a:solidFill>
                  </a:tcPr>
                </a:tc>
                <a:extLst>
                  <a:ext uri="{0D108BD9-81ED-4DB2-BD59-A6C34878D82A}">
                    <a16:rowId xmlns:a16="http://schemas.microsoft.com/office/drawing/2014/main" xmlns="" val="651185084"/>
                  </a:ext>
                </a:extLst>
              </a:tr>
            </a:tbl>
          </a:graphicData>
        </a:graphic>
      </p:graphicFrame>
    </p:spTree>
    <p:extLst>
      <p:ext uri="{BB962C8B-B14F-4D97-AF65-F5344CB8AC3E}">
        <p14:creationId xmlns:p14="http://schemas.microsoft.com/office/powerpoint/2010/main" val="304347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5DA83B6-80FD-41A1-8B7C-D2ECF60F51D7}"/>
              </a:ext>
            </a:extLst>
          </p:cNvPr>
          <p:cNvSpPr>
            <a:spLocks noGrp="1"/>
          </p:cNvSpPr>
          <p:nvPr>
            <p:ph type="title"/>
          </p:nvPr>
        </p:nvSpPr>
        <p:spPr/>
        <p:txBody>
          <a:bodyPr/>
          <a:lstStyle/>
          <a:p>
            <a:r>
              <a:rPr lang="it-IT" dirty="0"/>
              <a:t>3. Le vie missionarie</a:t>
            </a:r>
            <a:endParaRPr lang="en-US" dirty="0"/>
          </a:p>
        </p:txBody>
      </p:sp>
      <p:sp>
        <p:nvSpPr>
          <p:cNvPr id="4" name="Segnaposto data 3">
            <a:extLst>
              <a:ext uri="{FF2B5EF4-FFF2-40B4-BE49-F238E27FC236}">
                <a16:creationId xmlns:a16="http://schemas.microsoft.com/office/drawing/2014/main" xmlns=""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xmlns=""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23</a:t>
            </a:fld>
            <a:endParaRPr lang="it-IT"/>
          </a:p>
        </p:txBody>
      </p:sp>
      <p:graphicFrame>
        <p:nvGraphicFramePr>
          <p:cNvPr id="7" name="Tabella 8">
            <a:extLst>
              <a:ext uri="{FF2B5EF4-FFF2-40B4-BE49-F238E27FC236}">
                <a16:creationId xmlns:a16="http://schemas.microsoft.com/office/drawing/2014/main" xmlns="" id="{911767D5-9DD9-47FF-8BE2-A41EB1A8718E}"/>
              </a:ext>
            </a:extLst>
          </p:cNvPr>
          <p:cNvGraphicFramePr>
            <a:graphicFrameLocks noGrp="1"/>
          </p:cNvGraphicFramePr>
          <p:nvPr>
            <p:ph idx="1"/>
            <p:extLst>
              <p:ext uri="{D42A27DB-BD31-4B8C-83A1-F6EECF244321}">
                <p14:modId xmlns:p14="http://schemas.microsoft.com/office/powerpoint/2010/main" val="2201815504"/>
              </p:ext>
            </p:extLst>
          </p:nvPr>
        </p:nvGraphicFramePr>
        <p:xfrm>
          <a:off x="1774825" y="1628775"/>
          <a:ext cx="9785628" cy="4577080"/>
        </p:xfrm>
        <a:graphic>
          <a:graphicData uri="http://schemas.openxmlformats.org/drawingml/2006/table">
            <a:tbl>
              <a:tblPr firstRow="1" bandRow="1">
                <a:tableStyleId>{5C22544A-7EE6-4342-B048-85BDC9FD1C3A}</a:tableStyleId>
              </a:tblPr>
              <a:tblGrid>
                <a:gridCol w="9785628">
                  <a:extLst>
                    <a:ext uri="{9D8B030D-6E8A-4147-A177-3AD203B41FA5}">
                      <a16:colId xmlns:a16="http://schemas.microsoft.com/office/drawing/2014/main" xmlns="" val="1846003406"/>
                    </a:ext>
                  </a:extLst>
                </a:gridCol>
              </a:tblGrid>
              <a:tr h="370840">
                <a:tc>
                  <a:txBody>
                    <a:bodyPr/>
                    <a:lstStyle/>
                    <a:p>
                      <a:pPr>
                        <a:buNone/>
                      </a:pPr>
                      <a:r>
                        <a:rPr lang="it-IT" b="1" dirty="0">
                          <a:solidFill>
                            <a:schemeClr val="tx1"/>
                          </a:solidFill>
                        </a:rPr>
                        <a:t>Inculturazione e dialogo</a:t>
                      </a:r>
                    </a:p>
                  </a:txBody>
                  <a:tcPr>
                    <a:solidFill>
                      <a:schemeClr val="bg1">
                        <a:lumMod val="95000"/>
                      </a:schemeClr>
                    </a:solidFill>
                  </a:tcPr>
                </a:tc>
                <a:extLst>
                  <a:ext uri="{0D108BD9-81ED-4DB2-BD59-A6C34878D82A}">
                    <a16:rowId xmlns:a16="http://schemas.microsoft.com/office/drawing/2014/main" xmlns="" val="1686660772"/>
                  </a:ext>
                </a:extLst>
              </a:tr>
              <a:tr h="370840">
                <a:tc>
                  <a:txBody>
                    <a:bodyPr/>
                    <a:lstStyle/>
                    <a:p>
                      <a:r>
                        <a:rPr lang="it-IT" dirty="0" err="1" smtClean="0"/>
                        <a:t>Humanae</a:t>
                      </a:r>
                      <a:r>
                        <a:rPr lang="it-IT" baseline="0" dirty="0" smtClean="0"/>
                        <a:t> </a:t>
                      </a:r>
                      <a:r>
                        <a:rPr lang="it-IT" baseline="0" dirty="0" err="1" smtClean="0"/>
                        <a:t>salutis</a:t>
                      </a:r>
                      <a:r>
                        <a:rPr lang="it-IT" baseline="0" dirty="0" smtClean="0"/>
                        <a:t>; </a:t>
                      </a:r>
                      <a:r>
                        <a:rPr lang="it-IT" dirty="0" err="1" smtClean="0"/>
                        <a:t>Gaudet</a:t>
                      </a:r>
                      <a:r>
                        <a:rPr lang="it-IT" dirty="0" smtClean="0"/>
                        <a:t> mater </a:t>
                      </a:r>
                      <a:r>
                        <a:rPr lang="it-IT" dirty="0" err="1" smtClean="0"/>
                        <a:t>ecclesiae</a:t>
                      </a:r>
                      <a:endParaRPr lang="it-IT" dirty="0" smtClean="0"/>
                    </a:p>
                    <a:p>
                      <a:r>
                        <a:rPr lang="it-IT" dirty="0" smtClean="0"/>
                        <a:t>LG 16-17 la chiesa riceve i doni delle culture</a:t>
                      </a:r>
                    </a:p>
                    <a:p>
                      <a:r>
                        <a:rPr lang="it-IT" dirty="0" err="1" smtClean="0"/>
                        <a:t>Ecclesiam</a:t>
                      </a:r>
                      <a:r>
                        <a:rPr lang="it-IT" dirty="0" smtClean="0"/>
                        <a:t> </a:t>
                      </a:r>
                      <a:r>
                        <a:rPr lang="it-IT" dirty="0" err="1" smtClean="0"/>
                        <a:t>suam</a:t>
                      </a:r>
                      <a:r>
                        <a:rPr lang="it-IT" dirty="0" smtClean="0"/>
                        <a:t>: dialogo </a:t>
                      </a:r>
                    </a:p>
                    <a:p>
                      <a:r>
                        <a:rPr lang="it-IT" dirty="0" smtClean="0"/>
                        <a:t>GS 11 lo</a:t>
                      </a:r>
                      <a:r>
                        <a:rPr lang="it-IT" baseline="0" dirty="0" smtClean="0"/>
                        <a:t> Spirito aiuta a comprendere </a:t>
                      </a:r>
                      <a:r>
                        <a:rPr lang="it-IT" sz="1800" b="0" i="0" kern="1200" dirty="0" smtClean="0">
                          <a:solidFill>
                            <a:schemeClr val="dk1"/>
                          </a:solidFill>
                          <a:effectLst/>
                          <a:latin typeface="+mn-lt"/>
                          <a:ea typeface="+mn-ea"/>
                          <a:cs typeface="+mn-cs"/>
                        </a:rPr>
                        <a:t>i veri segni della presenza o del disegno di Dio</a:t>
                      </a:r>
                      <a:endParaRPr lang="it-IT" dirty="0" smtClean="0"/>
                    </a:p>
                    <a:p>
                      <a:r>
                        <a:rPr lang="it-IT" dirty="0" smtClean="0"/>
                        <a:t>GS 40-45: 44</a:t>
                      </a:r>
                      <a:r>
                        <a:rPr lang="it-IT" baseline="0" dirty="0" smtClean="0"/>
                        <a:t> </a:t>
                      </a:r>
                      <a:r>
                        <a:rPr lang="it-IT" b="1" baseline="0" dirty="0" smtClean="0">
                          <a:solidFill>
                            <a:srgbClr val="FF0000"/>
                          </a:solidFill>
                        </a:rPr>
                        <a:t>«</a:t>
                      </a:r>
                      <a:r>
                        <a:rPr lang="it-IT" sz="1800" b="1" i="0" kern="1200" dirty="0" smtClean="0">
                          <a:solidFill>
                            <a:srgbClr val="FF0000"/>
                          </a:solidFill>
                          <a:effectLst/>
                          <a:latin typeface="+mn-lt"/>
                          <a:ea typeface="+mn-ea"/>
                          <a:cs typeface="+mn-cs"/>
                        </a:rPr>
                        <a:t>ascoltare attentamente, discernere e interpretare i vari linguaggi del nostro tempo, e saperli giudicare alla luce della parola di Dio, perché la verità rivelata sia capita sempre più a fondo, sia meglio compresa e possa venir presentata in forma più adatta»</a:t>
                      </a:r>
                    </a:p>
                    <a:p>
                      <a:r>
                        <a:rPr lang="it-IT" sz="1800" b="0" i="0" kern="1200" dirty="0" smtClean="0">
                          <a:solidFill>
                            <a:schemeClr val="dk1"/>
                          </a:solidFill>
                          <a:effectLst/>
                          <a:latin typeface="+mn-lt"/>
                          <a:ea typeface="+mn-ea"/>
                          <a:cs typeface="+mn-cs"/>
                        </a:rPr>
                        <a:t>GS 53-62:</a:t>
                      </a:r>
                      <a:r>
                        <a:rPr lang="it-IT" sz="1800" b="0" i="0" kern="1200" baseline="0" dirty="0" smtClean="0">
                          <a:solidFill>
                            <a:schemeClr val="dk1"/>
                          </a:solidFill>
                          <a:effectLst/>
                          <a:latin typeface="+mn-lt"/>
                          <a:ea typeface="+mn-ea"/>
                          <a:cs typeface="+mn-cs"/>
                        </a:rPr>
                        <a:t> vangelo e cultura</a:t>
                      </a:r>
                    </a:p>
                    <a:p>
                      <a:r>
                        <a:rPr lang="it-IT" sz="1800" b="0" i="0" kern="1200" baseline="0" dirty="0" smtClean="0">
                          <a:solidFill>
                            <a:schemeClr val="dk1"/>
                          </a:solidFill>
                          <a:effectLst/>
                          <a:latin typeface="+mn-lt"/>
                          <a:ea typeface="+mn-ea"/>
                          <a:cs typeface="+mn-cs"/>
                        </a:rPr>
                        <a:t>CTI 1972 valore del pluralismo teologico</a:t>
                      </a:r>
                    </a:p>
                    <a:p>
                      <a:r>
                        <a:rPr lang="it-IT" sz="1800" b="0" i="0" kern="1200" baseline="0" dirty="0" smtClean="0">
                          <a:solidFill>
                            <a:schemeClr val="dk1"/>
                          </a:solidFill>
                          <a:effectLst/>
                          <a:latin typeface="+mn-lt"/>
                          <a:ea typeface="+mn-ea"/>
                          <a:cs typeface="+mn-cs"/>
                        </a:rPr>
                        <a:t>Catechesi </a:t>
                      </a:r>
                      <a:r>
                        <a:rPr lang="it-IT" sz="1800" b="0" i="0" kern="1200" baseline="0" dirty="0" err="1" smtClean="0">
                          <a:solidFill>
                            <a:schemeClr val="dk1"/>
                          </a:solidFill>
                          <a:effectLst/>
                          <a:latin typeface="+mn-lt"/>
                          <a:ea typeface="+mn-ea"/>
                          <a:cs typeface="+mn-cs"/>
                        </a:rPr>
                        <a:t>Tradendae</a:t>
                      </a:r>
                      <a:r>
                        <a:rPr lang="it-IT" sz="1800" b="0" i="0" kern="1200" baseline="0" dirty="0" smtClean="0">
                          <a:solidFill>
                            <a:schemeClr val="dk1"/>
                          </a:solidFill>
                          <a:effectLst/>
                          <a:latin typeface="+mn-lt"/>
                          <a:ea typeface="+mn-ea"/>
                          <a:cs typeface="+mn-cs"/>
                        </a:rPr>
                        <a:t> 1979</a:t>
                      </a:r>
                    </a:p>
                    <a:p>
                      <a:r>
                        <a:rPr lang="it-IT" sz="1800" b="0" i="0" kern="1200" baseline="0" dirty="0" smtClean="0">
                          <a:solidFill>
                            <a:schemeClr val="dk1"/>
                          </a:solidFill>
                          <a:effectLst/>
                          <a:latin typeface="+mn-lt"/>
                          <a:ea typeface="+mn-ea"/>
                          <a:cs typeface="+mn-cs"/>
                        </a:rPr>
                        <a:t>Sinodo Straordinario 1985 D.5, inculturazione e </a:t>
                      </a:r>
                      <a:r>
                        <a:rPr lang="it-IT" sz="1800" b="0" i="0" kern="1200" baseline="0" dirty="0" err="1" smtClean="0">
                          <a:solidFill>
                            <a:schemeClr val="dk1"/>
                          </a:solidFill>
                          <a:effectLst/>
                          <a:latin typeface="+mn-lt"/>
                          <a:ea typeface="+mn-ea"/>
                          <a:cs typeface="+mn-cs"/>
                        </a:rPr>
                        <a:t>theologia</a:t>
                      </a:r>
                      <a:r>
                        <a:rPr lang="it-IT" sz="1800" b="0" i="0" kern="1200" baseline="0" dirty="0" smtClean="0">
                          <a:solidFill>
                            <a:schemeClr val="dk1"/>
                          </a:solidFill>
                          <a:effectLst/>
                          <a:latin typeface="+mn-lt"/>
                          <a:ea typeface="+mn-ea"/>
                          <a:cs typeface="+mn-cs"/>
                        </a:rPr>
                        <a:t> crucis</a:t>
                      </a:r>
                    </a:p>
                    <a:p>
                      <a:r>
                        <a:rPr lang="it-IT" sz="1800" b="0" i="0" kern="1200" baseline="0" dirty="0" smtClean="0">
                          <a:solidFill>
                            <a:schemeClr val="dk1"/>
                          </a:solidFill>
                          <a:effectLst/>
                          <a:latin typeface="+mn-lt"/>
                          <a:ea typeface="+mn-ea"/>
                          <a:cs typeface="+mn-cs"/>
                        </a:rPr>
                        <a:t>CTI 1988: valore della natura per comprendere la cultura</a:t>
                      </a:r>
                    </a:p>
                    <a:p>
                      <a:r>
                        <a:rPr lang="it-IT" sz="1800" kern="1200" dirty="0" smtClean="0">
                          <a:solidFill>
                            <a:schemeClr val="dk1"/>
                          </a:solidFill>
                          <a:latin typeface="+mn-lt"/>
                          <a:ea typeface="+mn-ea"/>
                          <a:cs typeface="+mn-cs"/>
                        </a:rPr>
                        <a:t>Benedetto XVI, </a:t>
                      </a:r>
                      <a:r>
                        <a:rPr lang="it-IT" sz="1800" i="1" kern="1200" dirty="0" smtClean="0">
                          <a:solidFill>
                            <a:schemeClr val="dk1"/>
                          </a:solidFill>
                          <a:latin typeface="+mn-lt"/>
                          <a:ea typeface="+mn-ea"/>
                          <a:cs typeface="+mn-cs"/>
                        </a:rPr>
                        <a:t>Luce del Mondo. Il Papa, la Chiesa e i segni dei tempi. Una conversazione con Peter </a:t>
                      </a:r>
                      <a:r>
                        <a:rPr lang="it-IT" sz="1800" i="1" kern="1200" dirty="0" err="1" smtClean="0">
                          <a:solidFill>
                            <a:schemeClr val="dk1"/>
                          </a:solidFill>
                          <a:latin typeface="+mn-lt"/>
                          <a:ea typeface="+mn-ea"/>
                          <a:cs typeface="+mn-cs"/>
                        </a:rPr>
                        <a:t>Seewald</a:t>
                      </a:r>
                      <a:r>
                        <a:rPr lang="it-IT" sz="1800" i="0" kern="1200" dirty="0" smtClean="0">
                          <a:solidFill>
                            <a:schemeClr val="dk1"/>
                          </a:solidFill>
                          <a:latin typeface="+mn-lt"/>
                          <a:ea typeface="+mn-ea"/>
                          <a:cs typeface="+mn-cs"/>
                        </a:rPr>
                        <a:t>, </a:t>
                      </a:r>
                      <a:r>
                        <a:rPr lang="it-IT" sz="1800" kern="1200" dirty="0" smtClean="0">
                          <a:solidFill>
                            <a:schemeClr val="dk1"/>
                          </a:solidFill>
                          <a:latin typeface="+mn-lt"/>
                          <a:ea typeface="+mn-ea"/>
                          <a:cs typeface="+mn-cs"/>
                        </a:rPr>
                        <a:t>2010</a:t>
                      </a:r>
                      <a:endParaRPr lang="it-IT" dirty="0"/>
                    </a:p>
                  </a:txBody>
                  <a:tcPr>
                    <a:solidFill>
                      <a:schemeClr val="bg1">
                        <a:lumMod val="95000"/>
                      </a:schemeClr>
                    </a:solidFill>
                  </a:tcPr>
                </a:tc>
                <a:extLst>
                  <a:ext uri="{0D108BD9-81ED-4DB2-BD59-A6C34878D82A}">
                    <a16:rowId xmlns:a16="http://schemas.microsoft.com/office/drawing/2014/main" xmlns="" val="651185084"/>
                  </a:ext>
                </a:extLst>
              </a:tr>
            </a:tbl>
          </a:graphicData>
        </a:graphic>
      </p:graphicFrame>
    </p:spTree>
    <p:extLst>
      <p:ext uri="{BB962C8B-B14F-4D97-AF65-F5344CB8AC3E}">
        <p14:creationId xmlns:p14="http://schemas.microsoft.com/office/powerpoint/2010/main" val="2722038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5DA83B6-80FD-41A1-8B7C-D2ECF60F51D7}"/>
              </a:ext>
            </a:extLst>
          </p:cNvPr>
          <p:cNvSpPr>
            <a:spLocks noGrp="1"/>
          </p:cNvSpPr>
          <p:nvPr>
            <p:ph type="title"/>
          </p:nvPr>
        </p:nvSpPr>
        <p:spPr/>
        <p:txBody>
          <a:bodyPr/>
          <a:lstStyle/>
          <a:p>
            <a:r>
              <a:rPr lang="it-IT" dirty="0"/>
              <a:t>3. Le vie missionarie</a:t>
            </a:r>
            <a:endParaRPr lang="en-US" dirty="0"/>
          </a:p>
        </p:txBody>
      </p:sp>
      <p:sp>
        <p:nvSpPr>
          <p:cNvPr id="4" name="Segnaposto data 3">
            <a:extLst>
              <a:ext uri="{FF2B5EF4-FFF2-40B4-BE49-F238E27FC236}">
                <a16:creationId xmlns:a16="http://schemas.microsoft.com/office/drawing/2014/main" xmlns=""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xmlns=""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24</a:t>
            </a:fld>
            <a:endParaRPr lang="it-IT"/>
          </a:p>
        </p:txBody>
      </p:sp>
      <p:graphicFrame>
        <p:nvGraphicFramePr>
          <p:cNvPr id="7" name="Tabella 8">
            <a:extLst>
              <a:ext uri="{FF2B5EF4-FFF2-40B4-BE49-F238E27FC236}">
                <a16:creationId xmlns:a16="http://schemas.microsoft.com/office/drawing/2014/main" xmlns="" id="{911767D5-9DD9-47FF-8BE2-A41EB1A8718E}"/>
              </a:ext>
            </a:extLst>
          </p:cNvPr>
          <p:cNvGraphicFramePr>
            <a:graphicFrameLocks noGrp="1"/>
          </p:cNvGraphicFramePr>
          <p:nvPr>
            <p:ph idx="1"/>
            <p:extLst>
              <p:ext uri="{D42A27DB-BD31-4B8C-83A1-F6EECF244321}">
                <p14:modId xmlns:p14="http://schemas.microsoft.com/office/powerpoint/2010/main" val="3974669736"/>
              </p:ext>
            </p:extLst>
          </p:nvPr>
        </p:nvGraphicFramePr>
        <p:xfrm>
          <a:off x="1774825" y="1628775"/>
          <a:ext cx="9785628" cy="4302760"/>
        </p:xfrm>
        <a:graphic>
          <a:graphicData uri="http://schemas.openxmlformats.org/drawingml/2006/table">
            <a:tbl>
              <a:tblPr firstRow="1" bandRow="1">
                <a:tableStyleId>{5C22544A-7EE6-4342-B048-85BDC9FD1C3A}</a:tableStyleId>
              </a:tblPr>
              <a:tblGrid>
                <a:gridCol w="9785628">
                  <a:extLst>
                    <a:ext uri="{9D8B030D-6E8A-4147-A177-3AD203B41FA5}">
                      <a16:colId xmlns:a16="http://schemas.microsoft.com/office/drawing/2014/main" xmlns="" val="1541234084"/>
                    </a:ext>
                  </a:extLst>
                </a:gridCol>
              </a:tblGrid>
              <a:tr h="370840">
                <a:tc>
                  <a:txBody>
                    <a:bodyPr/>
                    <a:lstStyle/>
                    <a:p>
                      <a:pPr>
                        <a:buNone/>
                      </a:pPr>
                      <a:r>
                        <a:rPr lang="it-IT" b="1" dirty="0">
                          <a:solidFill>
                            <a:schemeClr val="tx1"/>
                          </a:solidFill>
                        </a:rPr>
                        <a:t>Dinamismi spirituali</a:t>
                      </a:r>
                    </a:p>
                  </a:txBody>
                  <a:tcPr>
                    <a:solidFill>
                      <a:schemeClr val="bg1">
                        <a:lumMod val="95000"/>
                      </a:schemeClr>
                    </a:solidFill>
                  </a:tcPr>
                </a:tc>
                <a:extLst>
                  <a:ext uri="{0D108BD9-81ED-4DB2-BD59-A6C34878D82A}">
                    <a16:rowId xmlns:a16="http://schemas.microsoft.com/office/drawing/2014/main" xmlns="" val="1686660772"/>
                  </a:ext>
                </a:extLst>
              </a:tr>
              <a:tr h="370840">
                <a:tc>
                  <a:txBody>
                    <a:bodyPr/>
                    <a:lstStyle/>
                    <a:p>
                      <a:r>
                        <a:rPr lang="it-IT" sz="1800" dirty="0" smtClean="0">
                          <a:latin typeface="Calibri" panose="020F0502020204030204" pitchFamily="34" charset="0"/>
                          <a:cs typeface="Calibri" panose="020F0502020204030204" pitchFamily="34" charset="0"/>
                        </a:rPr>
                        <a:t>LG 16</a:t>
                      </a:r>
                      <a:r>
                        <a:rPr lang="it-IT" sz="1800" b="0" i="0" kern="1200" dirty="0" smtClean="0">
                          <a:solidFill>
                            <a:schemeClr val="dk1"/>
                          </a:solidFill>
                          <a:effectLst/>
                          <a:latin typeface="Calibri" panose="020F0502020204030204" pitchFamily="34" charset="0"/>
                          <a:ea typeface="+mn-ea"/>
                          <a:cs typeface="Calibri" panose="020F0502020204030204" pitchFamily="34" charset="0"/>
                        </a:rPr>
                        <a:t>. Infine, quanto a quelli che non hanno ancora ricevuto il Vangelo, anch'essi in vari modi sono ordinati al popolo di Dio…coll'aiuto della grazia si sforzano di compiere con le opere la volontà di lui, conosciuta attraverso il dettame della coscienza</a:t>
                      </a:r>
                    </a:p>
                    <a:p>
                      <a:r>
                        <a:rPr lang="it-IT" sz="1800" dirty="0" smtClean="0">
                          <a:latin typeface="Calibri" panose="020F0502020204030204" pitchFamily="34" charset="0"/>
                          <a:cs typeface="Calibri" panose="020F0502020204030204" pitchFamily="34" charset="0"/>
                        </a:rPr>
                        <a:t>AG 4 l</a:t>
                      </a:r>
                      <a:r>
                        <a:rPr lang="it-IT" sz="1800" b="0" i="0" kern="1200" dirty="0" smtClean="0">
                          <a:solidFill>
                            <a:schemeClr val="dk1"/>
                          </a:solidFill>
                          <a:effectLst/>
                          <a:latin typeface="Calibri" panose="020F0502020204030204" pitchFamily="34" charset="0"/>
                          <a:ea typeface="+mn-ea"/>
                          <a:cs typeface="Calibri" panose="020F0502020204030204" pitchFamily="34" charset="0"/>
                        </a:rPr>
                        <a:t>o Spirito Santo operava nel mondo prima ancora che Cristo fosse glorificato</a:t>
                      </a: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GS 22 lo Spirito agisce «anche per tutti gli uomini di buona volontà, nel cui cuore lavora invisibilmente la grazia …perciò dobbiamo ritenere che lo Spirito Santo dia a tutti la possibilità di venire associati, nel modo che Dio conosce, al mistero pasquale</a:t>
                      </a:r>
                    </a:p>
                    <a:p>
                      <a:r>
                        <a:rPr lang="it-IT" sz="1800" b="1" i="0" kern="1200" dirty="0" smtClean="0">
                          <a:solidFill>
                            <a:srgbClr val="FF0000"/>
                          </a:solidFill>
                          <a:effectLst/>
                          <a:latin typeface="Calibri" panose="020F0502020204030204" pitchFamily="34" charset="0"/>
                          <a:ea typeface="+mn-ea"/>
                          <a:cs typeface="Calibri" panose="020F0502020204030204" pitchFamily="34" charset="0"/>
                        </a:rPr>
                        <a:t>NA 2  presso i vari popoli si trova una certa sensibilità a quella forza arcana che è presente al corso delle cose e agli avvenimenti della vita umana, ed anzi talvolta vi riconosce la Divinità suprema o il Padre. Questa sensibilità e questa conoscenza compenetrano la vita in un intimo senso religioso</a:t>
                      </a:r>
                      <a:r>
                        <a:rPr lang="it-IT" sz="1800" b="0" i="0" kern="1200" dirty="0" smtClean="0">
                          <a:solidFill>
                            <a:schemeClr val="dk1"/>
                          </a:solidFill>
                          <a:effectLst/>
                          <a:latin typeface="Calibri" panose="020F0502020204030204" pitchFamily="34" charset="0"/>
                          <a:ea typeface="+mn-ea"/>
                          <a:cs typeface="Calibri" panose="020F0502020204030204" pitchFamily="34" charset="0"/>
                        </a:rPr>
                        <a:t>.</a:t>
                      </a: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Sinodo straordinario 1985 D.5</a:t>
                      </a:r>
                    </a:p>
                    <a:p>
                      <a:r>
                        <a:rPr lang="it-IT" sz="1800" kern="1200" dirty="0" smtClean="0">
                          <a:solidFill>
                            <a:schemeClr val="dk1"/>
                          </a:solidFill>
                          <a:latin typeface="+mn-lt"/>
                          <a:ea typeface="+mn-ea"/>
                          <a:cs typeface="+mn-cs"/>
                        </a:rPr>
                        <a:t>Giovanni Paolo II 1990, c. III Lo spirito protagonista della missione (ecclesiale)</a:t>
                      </a:r>
                      <a:endParaRPr lang="it-IT" sz="1800" b="0" i="0" kern="1200" dirty="0" smtClean="0">
                        <a:solidFill>
                          <a:schemeClr val="dk1"/>
                        </a:solidFill>
                        <a:effectLst/>
                        <a:latin typeface="Calibri" panose="020F0502020204030204" pitchFamily="34" charset="0"/>
                        <a:ea typeface="+mn-ea"/>
                        <a:cs typeface="Calibri" panose="020F0502020204030204" pitchFamily="34" charset="0"/>
                      </a:endParaRP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Dialogo e annuncio 1991: dialogo delle opere, della spiritualità, della teologia</a:t>
                      </a:r>
                    </a:p>
                    <a:p>
                      <a:r>
                        <a:rPr lang="it-IT" sz="1800" b="1" i="0" kern="1200" dirty="0" smtClean="0">
                          <a:solidFill>
                            <a:srgbClr val="FF0000"/>
                          </a:solidFill>
                          <a:effectLst/>
                          <a:latin typeface="Calibri" panose="020F0502020204030204" pitchFamily="34" charset="0"/>
                          <a:ea typeface="+mn-ea"/>
                          <a:cs typeface="Calibri" panose="020F0502020204030204" pitchFamily="34" charset="0"/>
                        </a:rPr>
                        <a:t>Dominus</a:t>
                      </a:r>
                      <a:r>
                        <a:rPr lang="it-IT" sz="1800" b="1" i="0" kern="1200" baseline="0" dirty="0" smtClean="0">
                          <a:solidFill>
                            <a:srgbClr val="FF0000"/>
                          </a:solidFill>
                          <a:effectLst/>
                          <a:latin typeface="Calibri" panose="020F0502020204030204" pitchFamily="34" charset="0"/>
                          <a:ea typeface="+mn-ea"/>
                          <a:cs typeface="Calibri" panose="020F0502020204030204" pitchFamily="34" charset="0"/>
                        </a:rPr>
                        <a:t> </a:t>
                      </a:r>
                      <a:r>
                        <a:rPr lang="it-IT" sz="1800" b="1" i="0" kern="1200" baseline="0" dirty="0" err="1" smtClean="0">
                          <a:solidFill>
                            <a:srgbClr val="FF0000"/>
                          </a:solidFill>
                          <a:effectLst/>
                          <a:latin typeface="Calibri" panose="020F0502020204030204" pitchFamily="34" charset="0"/>
                          <a:ea typeface="+mn-ea"/>
                          <a:cs typeface="Calibri" panose="020F0502020204030204" pitchFamily="34" charset="0"/>
                        </a:rPr>
                        <a:t>Jesus</a:t>
                      </a:r>
                      <a:r>
                        <a:rPr lang="it-IT" sz="1800" b="1" i="0" kern="1200" baseline="0" dirty="0" smtClean="0">
                          <a:solidFill>
                            <a:srgbClr val="FF0000"/>
                          </a:solidFill>
                          <a:effectLst/>
                          <a:latin typeface="Calibri" panose="020F0502020204030204" pitchFamily="34" charset="0"/>
                          <a:ea typeface="+mn-ea"/>
                          <a:cs typeface="Calibri" panose="020F0502020204030204" pitchFamily="34" charset="0"/>
                        </a:rPr>
                        <a:t> </a:t>
                      </a:r>
                      <a:r>
                        <a:rPr lang="it-IT" sz="1800" b="1" i="0" kern="1200" baseline="0" dirty="0" smtClean="0">
                          <a:solidFill>
                            <a:srgbClr val="FF0000"/>
                          </a:solidFill>
                          <a:effectLst/>
                          <a:latin typeface="Calibri" panose="020F0502020204030204" pitchFamily="34" charset="0"/>
                          <a:ea typeface="+mn-ea"/>
                          <a:cs typeface="Calibri" panose="020F0502020204030204" pitchFamily="34" charset="0"/>
                        </a:rPr>
                        <a:t>2000, </a:t>
                      </a:r>
                      <a:r>
                        <a:rPr lang="it-IT" sz="1800" b="0" i="0" kern="1200" baseline="0" dirty="0" smtClean="0">
                          <a:solidFill>
                            <a:schemeClr val="tx1"/>
                          </a:solidFill>
                          <a:effectLst/>
                          <a:latin typeface="Calibri" panose="020F0502020204030204" pitchFamily="34" charset="0"/>
                          <a:ea typeface="+mn-ea"/>
                          <a:cs typeface="Calibri" panose="020F0502020204030204" pitchFamily="34" charset="0"/>
                        </a:rPr>
                        <a:t>c. III</a:t>
                      </a:r>
                      <a:endParaRPr lang="it-IT" sz="2400" b="0" dirty="0">
                        <a:solidFill>
                          <a:schemeClr val="tx1"/>
                        </a:solidFill>
                        <a:latin typeface="Calibri" panose="020F0502020204030204" pitchFamily="34" charset="0"/>
                        <a:cs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xmlns="" val="651185084"/>
                  </a:ext>
                </a:extLst>
              </a:tr>
            </a:tbl>
          </a:graphicData>
        </a:graphic>
      </p:graphicFrame>
    </p:spTree>
    <p:extLst>
      <p:ext uri="{BB962C8B-B14F-4D97-AF65-F5344CB8AC3E}">
        <p14:creationId xmlns:p14="http://schemas.microsoft.com/office/powerpoint/2010/main" val="8131002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Lo Spirito Santo protagonista della </a:t>
            </a:r>
            <a:r>
              <a:rPr lang="it-IT" dirty="0"/>
              <a:t>Missione</a:t>
            </a:r>
            <a:br>
              <a:rPr lang="it-IT" dirty="0"/>
            </a:br>
            <a:endParaRPr lang="it-IT" dirty="0"/>
          </a:p>
        </p:txBody>
      </p:sp>
      <p:sp>
        <p:nvSpPr>
          <p:cNvPr id="3" name="Segnaposto contenuto 2"/>
          <p:cNvSpPr>
            <a:spLocks noGrp="1"/>
          </p:cNvSpPr>
          <p:nvPr>
            <p:ph type="body" idx="1"/>
          </p:nvPr>
        </p:nvSpPr>
        <p:spPr/>
        <p:txBody>
          <a:bodyPr/>
          <a:lstStyle/>
          <a:p>
            <a:pPr lvl="0"/>
            <a:r>
              <a:rPr lang="it-IT" kern="1200" dirty="0">
                <a:solidFill>
                  <a:srgbClr val="1F497D"/>
                </a:solidFill>
                <a:latin typeface="Calibri"/>
              </a:rPr>
              <a:t>“Lo Spirito Santo protagonista della </a:t>
            </a:r>
            <a:br>
              <a:rPr lang="it-IT" kern="1200" dirty="0">
                <a:solidFill>
                  <a:srgbClr val="1F497D"/>
                </a:solidFill>
                <a:latin typeface="Calibri"/>
              </a:rPr>
            </a:br>
            <a:r>
              <a:rPr lang="it-IT" kern="1200" dirty="0">
                <a:solidFill>
                  <a:srgbClr val="1F497D"/>
                </a:solidFill>
                <a:latin typeface="Calibri"/>
              </a:rPr>
              <a:t>Missione nei documenti della Chiesa”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25</a:t>
            </a:fld>
            <a:endParaRPr lang="it-IT"/>
          </a:p>
        </p:txBody>
      </p:sp>
    </p:spTree>
    <p:extLst>
      <p:ext uri="{BB962C8B-B14F-4D97-AF65-F5344CB8AC3E}">
        <p14:creationId xmlns:p14="http://schemas.microsoft.com/office/powerpoint/2010/main" val="1201479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Lo Spirito Santo protagonista </a:t>
            </a:r>
            <a:br>
              <a:rPr lang="it-IT" dirty="0" smtClean="0"/>
            </a:br>
            <a:r>
              <a:rPr lang="it-IT" dirty="0" smtClean="0"/>
              <a:t>della Missione</a:t>
            </a:r>
            <a:endParaRPr lang="it-IT" dirty="0"/>
          </a:p>
        </p:txBody>
      </p:sp>
      <p:sp>
        <p:nvSpPr>
          <p:cNvPr id="3" name="Segnaposto contenuto 2"/>
          <p:cNvSpPr>
            <a:spLocks noGrp="1"/>
          </p:cNvSpPr>
          <p:nvPr>
            <p:ph idx="1"/>
          </p:nvPr>
        </p:nvSpPr>
        <p:spPr/>
        <p:txBody>
          <a:bodyPr/>
          <a:lstStyle/>
          <a:p>
            <a:pPr marL="514350" lvl="0" indent="-514350">
              <a:buFont typeface="+mj-lt"/>
              <a:buAutoNum type="arabicPeriod"/>
            </a:pPr>
            <a:r>
              <a:rPr lang="it-IT" kern="1200" dirty="0" smtClean="0">
                <a:latin typeface="Calibri"/>
              </a:rPr>
              <a:t>Lo Spirito apre i cuori e convince del Vangelo</a:t>
            </a:r>
          </a:p>
          <a:p>
            <a:pPr marL="514350" indent="-514350">
              <a:buFont typeface="+mj-lt"/>
              <a:buAutoNum type="arabicPeriod"/>
            </a:pPr>
            <a:r>
              <a:rPr lang="it-IT" kern="1200" dirty="0">
                <a:latin typeface="Calibri"/>
              </a:rPr>
              <a:t>Lo Spirito attiva il Mistero pasquale</a:t>
            </a:r>
          </a:p>
          <a:p>
            <a:pPr marL="514350" lvl="0" indent="-514350">
              <a:buFont typeface="+mj-lt"/>
              <a:buAutoNum type="arabicPeriod"/>
            </a:pPr>
            <a:r>
              <a:rPr lang="it-IT" kern="1200" dirty="0" smtClean="0">
                <a:latin typeface="Calibri"/>
              </a:rPr>
              <a:t>Lo Spirito utilizza i linguaggi umani</a:t>
            </a:r>
          </a:p>
          <a:p>
            <a:pPr marL="514350" lvl="0" indent="-514350">
              <a:buFont typeface="+mj-lt"/>
              <a:buAutoNum type="arabicPeriod"/>
            </a:pPr>
            <a:r>
              <a:rPr lang="it-IT" kern="1200" dirty="0" smtClean="0">
                <a:latin typeface="Calibri"/>
              </a:rPr>
              <a:t>Lo Spirito utilizza le manifestazioni salvifiche delle religioni</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26</a:t>
            </a:fld>
            <a:endParaRPr lang="it-IT"/>
          </a:p>
        </p:txBody>
      </p:sp>
    </p:spTree>
    <p:extLst>
      <p:ext uri="{BB962C8B-B14F-4D97-AF65-F5344CB8AC3E}">
        <p14:creationId xmlns:p14="http://schemas.microsoft.com/office/powerpoint/2010/main" val="4007559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Lo Spirito Santo protagonista </a:t>
            </a:r>
            <a:br>
              <a:rPr lang="it-IT" dirty="0" smtClean="0"/>
            </a:br>
            <a:r>
              <a:rPr lang="it-IT" dirty="0" smtClean="0"/>
              <a:t>della Missione</a:t>
            </a:r>
            <a:endParaRPr lang="it-IT" dirty="0"/>
          </a:p>
        </p:txBody>
      </p:sp>
      <p:sp>
        <p:nvSpPr>
          <p:cNvPr id="3" name="Segnaposto contenuto 2"/>
          <p:cNvSpPr>
            <a:spLocks noGrp="1"/>
          </p:cNvSpPr>
          <p:nvPr>
            <p:ph idx="1"/>
          </p:nvPr>
        </p:nvSpPr>
        <p:spPr/>
        <p:txBody>
          <a:bodyPr>
            <a:normAutofit lnSpcReduction="10000"/>
          </a:bodyPr>
          <a:lstStyle/>
          <a:p>
            <a:r>
              <a:rPr lang="it-IT" kern="1200" dirty="0" smtClean="0">
                <a:latin typeface="Calibri"/>
              </a:rPr>
              <a:t>…lo Spirito agiva anche prima</a:t>
            </a:r>
          </a:p>
          <a:p>
            <a:r>
              <a:rPr lang="it-IT" kern="1200" dirty="0" smtClean="0">
                <a:latin typeface="Calibri"/>
              </a:rPr>
              <a:t>Certamente rimane molto valida la prospettiva pneumatica di «attuazione del Mistero pasquale» </a:t>
            </a:r>
          </a:p>
          <a:p>
            <a:pPr lvl="1"/>
            <a:r>
              <a:rPr lang="it-IT" kern="1200" dirty="0" err="1" smtClean="0">
                <a:latin typeface="Calibri"/>
              </a:rPr>
              <a:t>Gv</a:t>
            </a:r>
            <a:r>
              <a:rPr lang="it-IT" kern="1200" dirty="0" smtClean="0">
                <a:latin typeface="Calibri"/>
              </a:rPr>
              <a:t> 19,30: chinato il capo soffio lo spirito</a:t>
            </a:r>
          </a:p>
          <a:p>
            <a:pPr lvl="1"/>
            <a:r>
              <a:rPr lang="it-IT" kern="1200" dirty="0" err="1" smtClean="0">
                <a:latin typeface="Calibri"/>
              </a:rPr>
              <a:t>Gv</a:t>
            </a:r>
            <a:r>
              <a:rPr lang="it-IT" kern="1200" dirty="0">
                <a:latin typeface="Calibri"/>
              </a:rPr>
              <a:t> 20, 23: Dopo aver detto questo, alitò su di loro e disse: «Ricevete lo Spirito </a:t>
            </a:r>
            <a:r>
              <a:rPr lang="it-IT" kern="1200" dirty="0" smtClean="0">
                <a:latin typeface="Calibri"/>
              </a:rPr>
              <a:t>Santo</a:t>
            </a:r>
            <a:endParaRPr lang="it-IT" kern="1200" dirty="0">
              <a:latin typeface="Calibri"/>
            </a:endParaRPr>
          </a:p>
          <a:p>
            <a:r>
              <a:rPr lang="it-IT" kern="1200" dirty="0" smtClean="0">
                <a:latin typeface="Calibri"/>
              </a:rPr>
              <a:t>Ma la comprensione del «piano di salvezza della Trinità» ci chiede anche una teologia dell’azione dello Spirito in </a:t>
            </a:r>
            <a:r>
              <a:rPr lang="it-IT" i="1" kern="1200" dirty="0" smtClean="0">
                <a:latin typeface="Calibri"/>
              </a:rPr>
              <a:t>ordine </a:t>
            </a:r>
            <a:r>
              <a:rPr lang="it-IT" kern="1200" dirty="0" smtClean="0">
                <a:latin typeface="Calibri"/>
              </a:rPr>
              <a:t>alla unicità </a:t>
            </a:r>
            <a:r>
              <a:rPr lang="it-IT" kern="1200" dirty="0" err="1" smtClean="0">
                <a:latin typeface="Calibri"/>
              </a:rPr>
              <a:t>ricapitolativa</a:t>
            </a:r>
            <a:r>
              <a:rPr lang="it-IT" kern="1200" dirty="0" smtClean="0">
                <a:latin typeface="Calibri"/>
              </a:rPr>
              <a:t> di Cristo</a:t>
            </a:r>
            <a:endParaRPr lang="it-IT" kern="1200" dirty="0" smtClean="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27</a:t>
            </a:fld>
            <a:endParaRPr lang="it-IT"/>
          </a:p>
        </p:txBody>
      </p:sp>
    </p:spTree>
    <p:extLst>
      <p:ext uri="{BB962C8B-B14F-4D97-AF65-F5344CB8AC3E}">
        <p14:creationId xmlns:p14="http://schemas.microsoft.com/office/powerpoint/2010/main" val="4223793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Lo Spirito Santo protagonista </a:t>
            </a:r>
            <a:br>
              <a:rPr lang="it-IT" dirty="0" smtClean="0"/>
            </a:br>
            <a:r>
              <a:rPr lang="it-IT" dirty="0" smtClean="0"/>
              <a:t>della Missione</a:t>
            </a:r>
            <a:endParaRPr lang="it-IT" dirty="0"/>
          </a:p>
        </p:txBody>
      </p:sp>
      <p:sp>
        <p:nvSpPr>
          <p:cNvPr id="3" name="Segnaposto contenuto 2"/>
          <p:cNvSpPr>
            <a:spLocks noGrp="1"/>
          </p:cNvSpPr>
          <p:nvPr>
            <p:ph idx="1"/>
          </p:nvPr>
        </p:nvSpPr>
        <p:spPr/>
        <p:txBody>
          <a:bodyPr/>
          <a:lstStyle/>
          <a:p>
            <a:pPr marL="0" lvl="0" indent="0">
              <a:buNone/>
            </a:pPr>
            <a:r>
              <a:rPr lang="it-IT" kern="1200" dirty="0" smtClean="0">
                <a:latin typeface="Calibri"/>
              </a:rPr>
              <a:t>1. Lo Spirito apre i cuori a Dio e convince del Vangelo</a:t>
            </a:r>
          </a:p>
          <a:p>
            <a:pPr lvl="1"/>
            <a:r>
              <a:rPr lang="it-IT" kern="1200" dirty="0" smtClean="0">
                <a:latin typeface="Calibri"/>
              </a:rPr>
              <a:t>Aspirazioni, bisogni di cui Cristo [Vangelo] è la soluzione</a:t>
            </a:r>
          </a:p>
          <a:p>
            <a:pPr lvl="1"/>
            <a:r>
              <a:rPr lang="it-IT" kern="1200" dirty="0" smtClean="0">
                <a:latin typeface="Calibri"/>
              </a:rPr>
              <a:t>La struttura umana delle Motivazioni e dei Desideri</a:t>
            </a:r>
          </a:p>
          <a:p>
            <a:pPr lvl="2"/>
            <a:r>
              <a:rPr lang="it-IT" kern="1200" dirty="0" smtClean="0">
                <a:latin typeface="Calibri"/>
              </a:rPr>
              <a:t>Struttura psichica per l’autorealizzazione</a:t>
            </a:r>
          </a:p>
          <a:p>
            <a:pPr lvl="2"/>
            <a:r>
              <a:rPr lang="it-IT" kern="1200" dirty="0" smtClean="0">
                <a:latin typeface="Calibri"/>
              </a:rPr>
              <a:t>Struttura Spirituale che supera la dimensione </a:t>
            </a:r>
            <a:r>
              <a:rPr lang="it-IT" kern="1200" dirty="0" err="1" smtClean="0">
                <a:latin typeface="Calibri"/>
              </a:rPr>
              <a:t>egoica</a:t>
            </a:r>
            <a:r>
              <a:rPr lang="it-IT" kern="1200" dirty="0" smtClean="0">
                <a:latin typeface="Calibri"/>
              </a:rPr>
              <a:t> </a:t>
            </a:r>
            <a:r>
              <a:rPr lang="it-IT" kern="1200" dirty="0" smtClean="0">
                <a:latin typeface="Calibri"/>
              </a:rPr>
              <a:t>dell’umanizzazione</a:t>
            </a:r>
          </a:p>
          <a:p>
            <a:pPr lvl="1"/>
            <a:r>
              <a:rPr lang="it-IT" b="1" i="1" kern="1200" dirty="0" smtClean="0">
                <a:latin typeface="Calibri"/>
              </a:rPr>
              <a:t>La </a:t>
            </a:r>
            <a:r>
              <a:rPr lang="it-IT" b="1" i="1" kern="1200" dirty="0" smtClean="0">
                <a:latin typeface="Calibri"/>
              </a:rPr>
              <a:t>lettura </a:t>
            </a:r>
            <a:r>
              <a:rPr lang="it-IT" b="1" i="1" kern="1200" dirty="0" smtClean="0">
                <a:solidFill>
                  <a:srgbClr val="FF0000"/>
                </a:solidFill>
                <a:latin typeface="Calibri"/>
              </a:rPr>
              <a:t>profonda</a:t>
            </a:r>
            <a:r>
              <a:rPr lang="it-IT" b="1" i="1" kern="1200" dirty="0" smtClean="0">
                <a:latin typeface="Calibri"/>
              </a:rPr>
              <a:t> ed evangelica delle aspirazioni </a:t>
            </a:r>
            <a:r>
              <a:rPr lang="it-IT" b="1" i="1" kern="1200" dirty="0" smtClean="0">
                <a:latin typeface="Calibri"/>
              </a:rPr>
              <a:t>(struttura motivazionale) le libera </a:t>
            </a:r>
            <a:r>
              <a:rPr lang="it-IT" b="1" i="1" kern="1200" dirty="0" smtClean="0">
                <a:latin typeface="Calibri"/>
              </a:rPr>
              <a:t>dell’egocentrismo e ne </a:t>
            </a:r>
            <a:r>
              <a:rPr lang="it-IT" b="1" i="1" kern="1200" dirty="0">
                <a:latin typeface="Calibri"/>
              </a:rPr>
              <a:t>libera le energie </a:t>
            </a:r>
            <a:r>
              <a:rPr lang="it-IT" b="1" i="1" kern="1200" dirty="0" smtClean="0">
                <a:latin typeface="Calibri"/>
              </a:rPr>
              <a:t>positive</a:t>
            </a:r>
            <a:endParaRPr lang="it-IT" b="1" i="1" kern="1200" dirty="0" smtClean="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28</a:t>
            </a:fld>
            <a:endParaRPr lang="it-IT"/>
          </a:p>
        </p:txBody>
      </p:sp>
    </p:spTree>
    <p:extLst>
      <p:ext uri="{BB962C8B-B14F-4D97-AF65-F5344CB8AC3E}">
        <p14:creationId xmlns:p14="http://schemas.microsoft.com/office/powerpoint/2010/main" val="2404019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Lo Spirito Santo protagonista </a:t>
            </a:r>
            <a:br>
              <a:rPr lang="it-IT" dirty="0" smtClean="0"/>
            </a:br>
            <a:r>
              <a:rPr lang="it-IT" dirty="0" smtClean="0"/>
              <a:t>della Missione</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kern="1200" dirty="0" smtClean="0">
                <a:latin typeface="Calibri"/>
              </a:rPr>
              <a:t>2. Lo </a:t>
            </a:r>
            <a:r>
              <a:rPr lang="it-IT" kern="1200" dirty="0">
                <a:latin typeface="Calibri"/>
              </a:rPr>
              <a:t>Spirito attiva il Mistero </a:t>
            </a:r>
            <a:r>
              <a:rPr lang="it-IT" kern="1200" dirty="0" smtClean="0">
                <a:latin typeface="Calibri"/>
              </a:rPr>
              <a:t>pasquale</a:t>
            </a:r>
          </a:p>
          <a:p>
            <a:pPr lvl="1"/>
            <a:r>
              <a:rPr lang="it-IT" kern="1200" dirty="0" smtClean="0">
                <a:latin typeface="Calibri"/>
              </a:rPr>
              <a:t>La donazione di sé è il «segreto», «mistero», rivelato in Cristo </a:t>
            </a:r>
            <a:r>
              <a:rPr lang="it-IT" kern="1200" dirty="0" smtClean="0">
                <a:latin typeface="Calibri"/>
              </a:rPr>
              <a:t>(=MP</a:t>
            </a:r>
            <a:r>
              <a:rPr lang="it-IT" kern="1200" dirty="0" smtClean="0">
                <a:latin typeface="Calibri"/>
              </a:rPr>
              <a:t>); la legge nuova che trasforma il mondo perché </a:t>
            </a:r>
            <a:r>
              <a:rPr lang="it-IT" b="1" kern="1200" dirty="0" smtClean="0">
                <a:solidFill>
                  <a:srgbClr val="FF0000"/>
                </a:solidFill>
                <a:latin typeface="Calibri"/>
              </a:rPr>
              <a:t>esprime</a:t>
            </a:r>
            <a:r>
              <a:rPr lang="it-IT" kern="1200" dirty="0" smtClean="0">
                <a:solidFill>
                  <a:srgbClr val="FF0000"/>
                </a:solidFill>
                <a:latin typeface="Calibri"/>
              </a:rPr>
              <a:t> </a:t>
            </a:r>
            <a:r>
              <a:rPr lang="it-IT" kern="1200" dirty="0" smtClean="0">
                <a:latin typeface="Calibri"/>
              </a:rPr>
              <a:t>Dio dentro di noi.</a:t>
            </a:r>
          </a:p>
          <a:p>
            <a:pPr lvl="1"/>
            <a:r>
              <a:rPr lang="it-IT" kern="1200" dirty="0" smtClean="0">
                <a:latin typeface="Calibri"/>
              </a:rPr>
              <a:t>il MP si </a:t>
            </a:r>
            <a:r>
              <a:rPr lang="it-IT" kern="1200" dirty="0" smtClean="0">
                <a:latin typeface="Calibri"/>
              </a:rPr>
              <a:t>manifesta nell’umanità </a:t>
            </a:r>
            <a:r>
              <a:rPr lang="it-IT" kern="1200" dirty="0" smtClean="0">
                <a:latin typeface="Calibri"/>
              </a:rPr>
              <a:t>come </a:t>
            </a:r>
            <a:r>
              <a:rPr lang="it-IT" i="1" kern="1200" dirty="0" smtClean="0">
                <a:latin typeface="Calibri"/>
              </a:rPr>
              <a:t>verità, giustizia e solidarietà; nei credenti come profezia, sacerdozio e regalità</a:t>
            </a:r>
          </a:p>
          <a:p>
            <a:pPr lvl="1"/>
            <a:r>
              <a:rPr lang="it-IT" kern="1200" dirty="0" smtClean="0">
                <a:latin typeface="Calibri"/>
              </a:rPr>
              <a:t>Il MP è «potenza non in atto» o «</a:t>
            </a:r>
            <a:r>
              <a:rPr lang="it-IT" i="1" kern="1200" dirty="0" smtClean="0">
                <a:latin typeface="Calibri"/>
              </a:rPr>
              <a:t>potenza </a:t>
            </a:r>
            <a:r>
              <a:rPr lang="it-IT" i="1" kern="1200" dirty="0" err="1" smtClean="0">
                <a:latin typeface="Calibri"/>
              </a:rPr>
              <a:t>oboedentialis</a:t>
            </a:r>
            <a:r>
              <a:rPr lang="it-IT" kern="1200" dirty="0" smtClean="0">
                <a:latin typeface="Calibri"/>
              </a:rPr>
              <a:t>» </a:t>
            </a:r>
          </a:p>
          <a:p>
            <a:pPr lvl="1"/>
            <a:r>
              <a:rPr lang="it-IT" kern="1200" dirty="0" smtClean="0">
                <a:latin typeface="Calibri"/>
              </a:rPr>
              <a:t>Che si rende attiva attraverso «esercizi spirituali»</a:t>
            </a:r>
          </a:p>
          <a:p>
            <a:pPr lvl="1"/>
            <a:r>
              <a:rPr lang="it-IT" b="1" i="1" kern="1200" dirty="0" smtClean="0">
                <a:latin typeface="Calibri"/>
              </a:rPr>
              <a:t>La missione fa fare esercizi per liberare l’energia (</a:t>
            </a:r>
            <a:r>
              <a:rPr lang="it-IT" b="1" kern="1200" dirty="0" smtClean="0">
                <a:latin typeface="Calibri"/>
              </a:rPr>
              <a:t>Spirito</a:t>
            </a:r>
            <a:r>
              <a:rPr lang="it-IT" b="1" i="1" kern="1200" dirty="0" smtClean="0">
                <a:latin typeface="Calibri"/>
              </a:rPr>
              <a:t>) del mistero </a:t>
            </a:r>
            <a:r>
              <a:rPr lang="it-IT" b="1" i="1" kern="1200" dirty="0" smtClean="0">
                <a:latin typeface="Calibri"/>
              </a:rPr>
              <a:t>pasquale presente nella coscienza umana (desiderio di donazione)</a:t>
            </a:r>
            <a:endParaRPr lang="it-IT" b="1" i="1" kern="1200" dirty="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29</a:t>
            </a:fld>
            <a:endParaRPr lang="it-IT"/>
          </a:p>
        </p:txBody>
      </p:sp>
    </p:spTree>
    <p:extLst>
      <p:ext uri="{BB962C8B-B14F-4D97-AF65-F5344CB8AC3E}">
        <p14:creationId xmlns:p14="http://schemas.microsoft.com/office/powerpoint/2010/main" val="316541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Lo Spirito Santo protagonista della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Missione </a:t>
            </a:r>
            <a: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dirty="0" smtClean="0"/>
              <a:t>Itinerario </a:t>
            </a:r>
            <a:endParaRPr lang="it-IT" dirty="0"/>
          </a:p>
        </p:txBody>
      </p:sp>
      <p:sp>
        <p:nvSpPr>
          <p:cNvPr id="3" name="Segnaposto contenuto 2"/>
          <p:cNvSpPr>
            <a:spLocks noGrp="1"/>
          </p:cNvSpPr>
          <p:nvPr>
            <p:ph idx="1"/>
          </p:nvPr>
        </p:nvSpPr>
        <p:spPr/>
        <p:txBody>
          <a:bodyPr/>
          <a:lstStyle/>
          <a:p>
            <a:pPr marL="457200" indent="-457200">
              <a:buFont typeface="+mj-lt"/>
              <a:buAutoNum type="arabicPeriod"/>
            </a:pPr>
            <a:r>
              <a:rPr lang="it-IT" sz="2400" dirty="0" smtClean="0"/>
              <a:t>Avviso ai «naviganti spirituali»</a:t>
            </a:r>
          </a:p>
          <a:p>
            <a:pPr marL="457200" indent="-457200">
              <a:buFont typeface="+mj-lt"/>
              <a:buAutoNum type="arabicPeriod"/>
            </a:pPr>
            <a:r>
              <a:rPr lang="it-IT" sz="2400" dirty="0" smtClean="0"/>
              <a:t>Il rinnovamento missionario del Vaticano II</a:t>
            </a:r>
          </a:p>
          <a:p>
            <a:pPr marL="457200" indent="-457200">
              <a:buFont typeface="+mj-lt"/>
              <a:buAutoNum type="arabicPeriod"/>
            </a:pPr>
            <a:r>
              <a:rPr lang="it-IT" sz="2400" dirty="0" smtClean="0"/>
              <a:t>Lo Spirito Santo protagonista della Missione</a:t>
            </a:r>
          </a:p>
          <a:p>
            <a:pPr marL="457200" indent="-457200">
              <a:buFont typeface="+mj-lt"/>
              <a:buAutoNum type="arabicPeriod"/>
            </a:pPr>
            <a:r>
              <a:rPr lang="it-IT" sz="2400" dirty="0"/>
              <a:t>La missione attiva lo Spirito e le sue energie</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a:t>
            </a:fld>
            <a:endParaRPr lang="it-IT"/>
          </a:p>
        </p:txBody>
      </p:sp>
    </p:spTree>
    <p:extLst>
      <p:ext uri="{BB962C8B-B14F-4D97-AF65-F5344CB8AC3E}">
        <p14:creationId xmlns:p14="http://schemas.microsoft.com/office/powerpoint/2010/main" val="31701439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Lo Spirito Santo protagonista </a:t>
            </a:r>
            <a:br>
              <a:rPr lang="it-IT" dirty="0" smtClean="0"/>
            </a:br>
            <a:r>
              <a:rPr lang="it-IT" dirty="0" smtClean="0"/>
              <a:t>della Missione</a:t>
            </a:r>
            <a:endParaRPr lang="it-IT" dirty="0"/>
          </a:p>
        </p:txBody>
      </p:sp>
      <p:sp>
        <p:nvSpPr>
          <p:cNvPr id="3" name="Segnaposto contenuto 2"/>
          <p:cNvSpPr>
            <a:spLocks noGrp="1"/>
          </p:cNvSpPr>
          <p:nvPr>
            <p:ph idx="1"/>
          </p:nvPr>
        </p:nvSpPr>
        <p:spPr/>
        <p:txBody>
          <a:bodyPr/>
          <a:lstStyle/>
          <a:p>
            <a:pPr marL="0" lvl="0" indent="0">
              <a:buNone/>
            </a:pPr>
            <a:r>
              <a:rPr lang="it-IT" kern="1200" dirty="0" smtClean="0">
                <a:latin typeface="Calibri"/>
              </a:rPr>
              <a:t>3. Lo </a:t>
            </a:r>
            <a:r>
              <a:rPr lang="it-IT" kern="1200" dirty="0">
                <a:latin typeface="Calibri"/>
              </a:rPr>
              <a:t>Spirito utilizza i </a:t>
            </a:r>
            <a:r>
              <a:rPr lang="it-IT" kern="1200" dirty="0" smtClean="0">
                <a:latin typeface="Calibri"/>
              </a:rPr>
              <a:t>linguaggi umani</a:t>
            </a:r>
          </a:p>
          <a:p>
            <a:pPr lvl="1"/>
            <a:r>
              <a:rPr lang="it-IT" kern="1200" dirty="0" smtClean="0">
                <a:latin typeface="Calibri"/>
              </a:rPr>
              <a:t>Le scienze antropologiche possono essere sapienze o culture che aiutano la liberazione del cuore dalle «fratture» </a:t>
            </a:r>
            <a:r>
              <a:rPr lang="it-IT" kern="1200" dirty="0" err="1" smtClean="0">
                <a:latin typeface="Calibri"/>
              </a:rPr>
              <a:t>egoiche</a:t>
            </a:r>
            <a:endParaRPr lang="it-IT" kern="1200" dirty="0" smtClean="0">
              <a:latin typeface="Calibri"/>
            </a:endParaRPr>
          </a:p>
          <a:p>
            <a:pPr lvl="1"/>
            <a:r>
              <a:rPr lang="it-IT" kern="1200" dirty="0" smtClean="0">
                <a:latin typeface="Calibri"/>
              </a:rPr>
              <a:t>La comprensione della «natura spirituale» del cosmo (il cammino verso Dio)</a:t>
            </a:r>
          </a:p>
          <a:p>
            <a:pPr lvl="1"/>
            <a:r>
              <a:rPr lang="it-IT" b="1" kern="1200" dirty="0" smtClean="0">
                <a:latin typeface="Calibri"/>
              </a:rPr>
              <a:t>La comprensione della psiche umana</a:t>
            </a:r>
          </a:p>
          <a:p>
            <a:pPr lvl="1"/>
            <a:r>
              <a:rPr lang="it-IT" kern="1200" dirty="0" smtClean="0">
                <a:latin typeface="Calibri"/>
              </a:rPr>
              <a:t>La comprensione dei conflitti sociali</a:t>
            </a:r>
          </a:p>
          <a:p>
            <a:pPr lvl="1"/>
            <a:r>
              <a:rPr lang="it-IT" b="1" i="1" kern="1200" dirty="0" smtClean="0">
                <a:latin typeface="Calibri"/>
              </a:rPr>
              <a:t>Lo soluzioni «emergono» nella coscienza umana se viene educata e «dilata» (</a:t>
            </a:r>
            <a:r>
              <a:rPr lang="it-IT" b="1" i="1" kern="1200" dirty="0" err="1" smtClean="0">
                <a:latin typeface="Calibri"/>
              </a:rPr>
              <a:t>cf</a:t>
            </a:r>
            <a:r>
              <a:rPr lang="it-IT" b="1" i="1" kern="1200" dirty="0" smtClean="0">
                <a:latin typeface="Calibri"/>
              </a:rPr>
              <a:t>. </a:t>
            </a:r>
            <a:r>
              <a:rPr lang="it-IT" b="1" i="1" kern="1200" dirty="0" err="1" smtClean="0">
                <a:latin typeface="Calibri"/>
              </a:rPr>
              <a:t>Sap</a:t>
            </a:r>
            <a:r>
              <a:rPr lang="it-IT" b="1" i="1" kern="1200" dirty="0" smtClean="0">
                <a:latin typeface="Calibri"/>
              </a:rPr>
              <a:t>. 7,27 e GS 11)</a:t>
            </a:r>
          </a:p>
          <a:p>
            <a:pPr lvl="1"/>
            <a:endParaRPr lang="it-IT" kern="1200" dirty="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30</a:t>
            </a:fld>
            <a:endParaRPr lang="it-IT"/>
          </a:p>
        </p:txBody>
      </p:sp>
    </p:spTree>
    <p:extLst>
      <p:ext uri="{BB962C8B-B14F-4D97-AF65-F5344CB8AC3E}">
        <p14:creationId xmlns:p14="http://schemas.microsoft.com/office/powerpoint/2010/main" val="3353832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Lo Spirito Santo protagonista </a:t>
            </a:r>
            <a:br>
              <a:rPr lang="it-IT" dirty="0" smtClean="0"/>
            </a:br>
            <a:r>
              <a:rPr lang="it-IT" dirty="0" smtClean="0"/>
              <a:t>della Missione</a:t>
            </a:r>
            <a:endParaRPr lang="it-IT" dirty="0"/>
          </a:p>
        </p:txBody>
      </p:sp>
      <p:sp>
        <p:nvSpPr>
          <p:cNvPr id="3" name="Segnaposto contenuto 2"/>
          <p:cNvSpPr>
            <a:spLocks noGrp="1"/>
          </p:cNvSpPr>
          <p:nvPr>
            <p:ph idx="1"/>
          </p:nvPr>
        </p:nvSpPr>
        <p:spPr/>
        <p:txBody>
          <a:bodyPr>
            <a:normAutofit fontScale="92500"/>
          </a:bodyPr>
          <a:lstStyle/>
          <a:p>
            <a:pPr marL="0" lvl="0" indent="0">
              <a:buNone/>
            </a:pPr>
            <a:r>
              <a:rPr lang="it-IT" kern="1200" dirty="0" smtClean="0">
                <a:latin typeface="Calibri"/>
              </a:rPr>
              <a:t>4. Lo </a:t>
            </a:r>
            <a:r>
              <a:rPr lang="it-IT" kern="1200" dirty="0">
                <a:latin typeface="Calibri"/>
              </a:rPr>
              <a:t>Spirito utilizza le manifestazioni salvifiche delle </a:t>
            </a:r>
            <a:r>
              <a:rPr lang="it-IT" kern="1200" dirty="0" smtClean="0">
                <a:latin typeface="Calibri"/>
              </a:rPr>
              <a:t>religioni</a:t>
            </a:r>
          </a:p>
          <a:p>
            <a:pPr lvl="1"/>
            <a:r>
              <a:rPr lang="it-IT" b="1" kern="1200" dirty="0" smtClean="0">
                <a:latin typeface="Calibri"/>
              </a:rPr>
              <a:t>Il «cuore nuovo» si attiva utilizzando  il desiderio di unità e comunione con Dio (colui che possiede il senso e l’amore)</a:t>
            </a:r>
          </a:p>
          <a:p>
            <a:pPr lvl="1"/>
            <a:r>
              <a:rPr lang="it-IT" kern="1200" dirty="0" smtClean="0">
                <a:latin typeface="Calibri"/>
              </a:rPr>
              <a:t>Le religioni hanno intuito percorsi per lasciare operare Dio (NA 2)</a:t>
            </a:r>
          </a:p>
          <a:p>
            <a:pPr lvl="2"/>
            <a:r>
              <a:rPr lang="it-IT" kern="1200" dirty="0" smtClean="0">
                <a:latin typeface="Calibri"/>
              </a:rPr>
              <a:t>La coscienza del bene</a:t>
            </a:r>
          </a:p>
          <a:p>
            <a:pPr lvl="2"/>
            <a:r>
              <a:rPr lang="it-IT" kern="1200" dirty="0" smtClean="0">
                <a:latin typeface="Calibri"/>
              </a:rPr>
              <a:t>L’obbedienza e la devozione </a:t>
            </a:r>
          </a:p>
          <a:p>
            <a:pPr lvl="2"/>
            <a:r>
              <a:rPr lang="it-IT" kern="1200" dirty="0" smtClean="0">
                <a:latin typeface="Calibri"/>
              </a:rPr>
              <a:t>I percorsi </a:t>
            </a:r>
            <a:r>
              <a:rPr lang="it-IT" kern="1200" dirty="0">
                <a:latin typeface="Calibri"/>
              </a:rPr>
              <a:t>di consapevolezza</a:t>
            </a:r>
            <a:endParaRPr lang="it-IT" kern="1200" dirty="0" smtClean="0">
              <a:latin typeface="Calibri"/>
            </a:endParaRPr>
          </a:p>
          <a:p>
            <a:pPr lvl="2"/>
            <a:r>
              <a:rPr lang="it-IT" kern="1200" dirty="0" smtClean="0">
                <a:latin typeface="Calibri"/>
              </a:rPr>
              <a:t>Le forme della ricerca della illuminazione</a:t>
            </a:r>
          </a:p>
          <a:p>
            <a:pPr lvl="1"/>
            <a:r>
              <a:rPr lang="it-IT" b="1" i="1" kern="1200" dirty="0" smtClean="0">
                <a:latin typeface="Calibri"/>
              </a:rPr>
              <a:t>La missione utilizza, orienta e ricapitola queste vie al MP (servono a vivere le Beatitudini)</a:t>
            </a:r>
            <a:endParaRPr lang="it-IT" b="1" i="1" kern="1200" dirty="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31</a:t>
            </a:fld>
            <a:endParaRPr lang="it-IT"/>
          </a:p>
        </p:txBody>
      </p:sp>
    </p:spTree>
    <p:extLst>
      <p:ext uri="{BB962C8B-B14F-4D97-AF65-F5344CB8AC3E}">
        <p14:creationId xmlns:p14="http://schemas.microsoft.com/office/powerpoint/2010/main" val="2177321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a:t>
            </a:r>
            <a:r>
              <a:rPr lang="it-IT" dirty="0"/>
              <a:t>. La missione attiva lo Spirito e le sue energie</a:t>
            </a:r>
            <a:br>
              <a:rPr lang="it-IT" dirty="0"/>
            </a:br>
            <a:endParaRPr lang="it-IT" dirty="0"/>
          </a:p>
        </p:txBody>
      </p:sp>
      <p:sp>
        <p:nvSpPr>
          <p:cNvPr id="3" name="Segnaposto contenuto 2"/>
          <p:cNvSpPr>
            <a:spLocks noGrp="1"/>
          </p:cNvSpPr>
          <p:nvPr>
            <p:ph type="body" idx="1"/>
          </p:nvPr>
        </p:nvSpPr>
        <p:spPr/>
        <p:txBody>
          <a:bodyPr/>
          <a:lstStyle/>
          <a:p>
            <a:pPr lvl="0"/>
            <a:r>
              <a:rPr lang="it-IT" kern="1200" dirty="0">
                <a:solidFill>
                  <a:srgbClr val="1F497D"/>
                </a:solidFill>
                <a:latin typeface="Calibri"/>
              </a:rPr>
              <a:t>“Lo Spirito Santo protagonista della </a:t>
            </a:r>
            <a:br>
              <a:rPr lang="it-IT" kern="1200" dirty="0">
                <a:solidFill>
                  <a:srgbClr val="1F497D"/>
                </a:solidFill>
                <a:latin typeface="Calibri"/>
              </a:rPr>
            </a:br>
            <a:r>
              <a:rPr lang="it-IT" kern="1200" dirty="0">
                <a:solidFill>
                  <a:srgbClr val="1F497D"/>
                </a:solidFill>
                <a:latin typeface="Calibri"/>
              </a:rPr>
              <a:t>Missione nei documenti della Chiesa”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32</a:t>
            </a:fld>
            <a:endParaRPr lang="it-IT"/>
          </a:p>
        </p:txBody>
      </p:sp>
    </p:spTree>
    <p:extLst>
      <p:ext uri="{BB962C8B-B14F-4D97-AF65-F5344CB8AC3E}">
        <p14:creationId xmlns:p14="http://schemas.microsoft.com/office/powerpoint/2010/main" val="1727310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4. La missione attiva lo Spirito e le sue energie</a:t>
            </a:r>
            <a:endParaRPr lang="it-IT" dirty="0"/>
          </a:p>
        </p:txBody>
      </p:sp>
      <p:sp>
        <p:nvSpPr>
          <p:cNvPr id="3" name="Segnaposto contenuto 2"/>
          <p:cNvSpPr>
            <a:spLocks noGrp="1"/>
          </p:cNvSpPr>
          <p:nvPr>
            <p:ph idx="1"/>
          </p:nvPr>
        </p:nvSpPr>
        <p:spPr/>
        <p:txBody>
          <a:bodyPr/>
          <a:lstStyle/>
          <a:p>
            <a:pPr lvl="0"/>
            <a:r>
              <a:rPr lang="it-IT" smtClean="0"/>
              <a:t>Missione come narrazione reciproca delle vie di salvezza con i «diversamente credenti»</a:t>
            </a:r>
          </a:p>
          <a:p>
            <a:pPr lvl="0"/>
            <a:r>
              <a:rPr lang="it-IT" smtClean="0"/>
              <a:t>Missione come testimonianza e profezia.</a:t>
            </a:r>
          </a:p>
          <a:p>
            <a:pPr lvl="0"/>
            <a:r>
              <a:rPr lang="it-IT" smtClean="0"/>
              <a:t>La missione offre percorsi ed esperienze di «esercizi spirituali». </a:t>
            </a:r>
          </a:p>
          <a:p>
            <a:pPr lvl="0"/>
            <a:r>
              <a:rPr lang="it-IT" smtClean="0"/>
              <a:t>La missione propone i sacramenti della fede per divenire discepoli-missionari.</a:t>
            </a:r>
            <a:endParaRPr lang="it-IT" dirty="0"/>
          </a:p>
        </p:txBody>
      </p:sp>
      <p:sp>
        <p:nvSpPr>
          <p:cNvPr id="4" name="Segnaposto data 3"/>
          <p:cNvSpPr>
            <a:spLocks noGrp="1"/>
          </p:cNvSpPr>
          <p:nvPr>
            <p:ph type="dt" sz="half" idx="10"/>
          </p:nvPr>
        </p:nvSpPr>
        <p:spPr/>
        <p:txBody>
          <a:bodyPr/>
          <a:lstStyle/>
          <a:p>
            <a:r>
              <a:rPr lang="it-IT" smtClean="0"/>
              <a:t>www.lucianomeddi.eu</a:t>
            </a:r>
            <a:endParaRPr lang="it-IT" dirty="0"/>
          </a:p>
        </p:txBody>
      </p:sp>
      <p:sp>
        <p:nvSpPr>
          <p:cNvPr id="5" name="Segnaposto numero diapositiva 4"/>
          <p:cNvSpPr>
            <a:spLocks noGrp="1"/>
          </p:cNvSpPr>
          <p:nvPr>
            <p:ph type="sldNum" sz="quarter" idx="11"/>
          </p:nvPr>
        </p:nvSpPr>
        <p:spPr/>
        <p:txBody>
          <a:bodyPr/>
          <a:lstStyle/>
          <a:p>
            <a:fld id="{25BC34F4-02C1-410C-953D-B77F6D94B61F}" type="slidenum">
              <a:rPr lang="it-IT" smtClean="0"/>
              <a:pPr/>
              <a:t>33</a:t>
            </a:fld>
            <a:endParaRPr lang="it-IT"/>
          </a:p>
        </p:txBody>
      </p:sp>
    </p:spTree>
    <p:extLst>
      <p:ext uri="{BB962C8B-B14F-4D97-AF65-F5344CB8AC3E}">
        <p14:creationId xmlns:p14="http://schemas.microsoft.com/office/powerpoint/2010/main" val="3482121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conclusione</a:t>
            </a:r>
            <a:endParaRPr lang="it-IT" dirty="0"/>
          </a:p>
        </p:txBody>
      </p:sp>
      <p:sp>
        <p:nvSpPr>
          <p:cNvPr id="3" name="Segnaposto contenuto 2"/>
          <p:cNvSpPr>
            <a:spLocks noGrp="1"/>
          </p:cNvSpPr>
          <p:nvPr>
            <p:ph idx="1"/>
          </p:nvPr>
        </p:nvSpPr>
        <p:spPr/>
        <p:txBody>
          <a:bodyPr>
            <a:normAutofit lnSpcReduction="10000"/>
          </a:bodyPr>
          <a:lstStyle/>
          <a:p>
            <a:r>
              <a:rPr lang="it-IT" kern="1200" dirty="0" smtClean="0">
                <a:latin typeface="Calibri"/>
              </a:rPr>
              <a:t>…lo Spirito agiva anche prima</a:t>
            </a:r>
          </a:p>
          <a:p>
            <a:r>
              <a:rPr lang="it-IT" kern="1200" dirty="0" smtClean="0">
                <a:latin typeface="Calibri"/>
              </a:rPr>
              <a:t>Certamente rimane molto valida la prospettiva pneumatica di «attuazione del Mistero pasquale» </a:t>
            </a:r>
          </a:p>
          <a:p>
            <a:pPr lvl="1"/>
            <a:r>
              <a:rPr lang="it-IT" kern="1200" dirty="0" err="1" smtClean="0">
                <a:latin typeface="Calibri"/>
              </a:rPr>
              <a:t>Gv</a:t>
            </a:r>
            <a:r>
              <a:rPr lang="it-IT" kern="1200" dirty="0" smtClean="0">
                <a:latin typeface="Calibri"/>
              </a:rPr>
              <a:t> 19,30: chinato il capo soffio lo spirito</a:t>
            </a:r>
          </a:p>
          <a:p>
            <a:pPr lvl="1"/>
            <a:r>
              <a:rPr lang="it-IT" kern="1200" dirty="0" err="1" smtClean="0">
                <a:latin typeface="Calibri"/>
              </a:rPr>
              <a:t>Gv</a:t>
            </a:r>
            <a:r>
              <a:rPr lang="it-IT" kern="1200" dirty="0">
                <a:latin typeface="Calibri"/>
              </a:rPr>
              <a:t> 20, 23: Dopo aver detto questo, alitò su di loro e disse: «Ricevete lo Spirito </a:t>
            </a:r>
            <a:r>
              <a:rPr lang="it-IT" kern="1200" dirty="0" smtClean="0">
                <a:latin typeface="Calibri"/>
              </a:rPr>
              <a:t>Santo</a:t>
            </a:r>
            <a:endParaRPr lang="it-IT" kern="1200" dirty="0">
              <a:latin typeface="Calibri"/>
            </a:endParaRPr>
          </a:p>
          <a:p>
            <a:r>
              <a:rPr lang="it-IT" kern="1200" dirty="0" smtClean="0">
                <a:latin typeface="Calibri"/>
              </a:rPr>
              <a:t>Ma la comprensione del «piano di salvezza della Trinità» ci chiede anche una teologia dell’azione dello Spirito in </a:t>
            </a:r>
            <a:r>
              <a:rPr lang="it-IT" i="1" kern="1200" dirty="0" smtClean="0">
                <a:latin typeface="Calibri"/>
              </a:rPr>
              <a:t>ordine </a:t>
            </a:r>
            <a:r>
              <a:rPr lang="it-IT" kern="1200" dirty="0" smtClean="0">
                <a:latin typeface="Calibri"/>
              </a:rPr>
              <a:t>alla unicità </a:t>
            </a:r>
            <a:r>
              <a:rPr lang="it-IT" kern="1200" dirty="0" err="1" smtClean="0">
                <a:latin typeface="Calibri"/>
              </a:rPr>
              <a:t>ricapitolativa</a:t>
            </a:r>
            <a:r>
              <a:rPr lang="it-IT" kern="1200" dirty="0" smtClean="0">
                <a:latin typeface="Calibri"/>
              </a:rPr>
              <a:t> di Cristo</a:t>
            </a:r>
            <a:endParaRPr lang="it-IT" kern="1200" dirty="0" smtClean="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34</a:t>
            </a:fld>
            <a:endParaRPr lang="it-IT"/>
          </a:p>
        </p:txBody>
      </p:sp>
    </p:spTree>
    <p:extLst>
      <p:ext uri="{BB962C8B-B14F-4D97-AF65-F5344CB8AC3E}">
        <p14:creationId xmlns:p14="http://schemas.microsoft.com/office/powerpoint/2010/main" val="160537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 bibliografici </a:t>
            </a:r>
            <a:endParaRPr lang="it-IT" dirty="0"/>
          </a:p>
        </p:txBody>
      </p:sp>
      <p:sp>
        <p:nvSpPr>
          <p:cNvPr id="3" name="Segnaposto contenuto 2"/>
          <p:cNvSpPr>
            <a:spLocks noGrp="1"/>
          </p:cNvSpPr>
          <p:nvPr>
            <p:ph idx="1"/>
          </p:nvPr>
        </p:nvSpPr>
        <p:spPr/>
        <p:txBody>
          <a:bodyPr>
            <a:normAutofit fontScale="92500" lnSpcReduction="20000"/>
          </a:bodyPr>
          <a:lstStyle/>
          <a:p>
            <a:r>
              <a:rPr lang="it-IT" sz="1600" dirty="0"/>
              <a:t>J. </a:t>
            </a:r>
            <a:r>
              <a:rPr lang="it-IT" sz="1600" dirty="0" err="1"/>
              <a:t>Schütte</a:t>
            </a:r>
            <a:r>
              <a:rPr lang="it-IT" sz="1600" dirty="0"/>
              <a:t> </a:t>
            </a:r>
            <a:r>
              <a:rPr lang="it-IT" sz="1600" dirty="0" smtClean="0"/>
              <a:t>(ed</a:t>
            </a:r>
            <a:r>
              <a:rPr lang="it-IT" sz="1600" dirty="0"/>
              <a:t>.), </a:t>
            </a:r>
            <a:r>
              <a:rPr lang="it-IT" sz="1600" i="1" dirty="0"/>
              <a:t>Il destino delle missioni. Il successo o il fallimento delle missioni dipende dal loro radicale ripensamento</a:t>
            </a:r>
            <a:r>
              <a:rPr lang="it-IT" sz="1600" dirty="0"/>
              <a:t>, </a:t>
            </a:r>
            <a:r>
              <a:rPr lang="it-IT" sz="1600" dirty="0" err="1"/>
              <a:t>Herder-Morcelliana</a:t>
            </a:r>
            <a:r>
              <a:rPr lang="it-IT" sz="1600" dirty="0"/>
              <a:t>, Roma-Brescia 1969</a:t>
            </a:r>
            <a:r>
              <a:rPr lang="it-IT" sz="1600" dirty="0" smtClean="0"/>
              <a:t>;</a:t>
            </a:r>
          </a:p>
          <a:p>
            <a:r>
              <a:rPr lang="it-IT" sz="1600" dirty="0"/>
              <a:t>S. </a:t>
            </a:r>
            <a:r>
              <a:rPr lang="it-IT" sz="1600" dirty="0" err="1"/>
              <a:t>Karotemprel</a:t>
            </a:r>
            <a:r>
              <a:rPr lang="it-IT" sz="1600" dirty="0"/>
              <a:t> </a:t>
            </a:r>
            <a:r>
              <a:rPr lang="it-IT" sz="1600" dirty="0" smtClean="0"/>
              <a:t>(</a:t>
            </a:r>
            <a:r>
              <a:rPr lang="it-IT" sz="1600" dirty="0"/>
              <a:t>e</a:t>
            </a:r>
            <a:r>
              <a:rPr lang="it-IT" sz="1600" dirty="0" smtClean="0"/>
              <a:t>d</a:t>
            </a:r>
            <a:r>
              <a:rPr lang="it-IT" sz="1600" dirty="0"/>
              <a:t>.), </a:t>
            </a:r>
            <a:r>
              <a:rPr lang="it-IT" sz="1600" i="1" dirty="0"/>
              <a:t>Seguire Cristo nella missione. Manuale di </a:t>
            </a:r>
            <a:r>
              <a:rPr lang="it-IT" sz="1600" i="1" dirty="0" err="1"/>
              <a:t>missiologia</a:t>
            </a:r>
            <a:r>
              <a:rPr lang="it-IT" sz="1600" dirty="0"/>
              <a:t>, San Paolo, Cinisello Balsamo 1996</a:t>
            </a:r>
            <a:endParaRPr lang="it-IT" sz="1600" dirty="0" smtClean="0"/>
          </a:p>
          <a:p>
            <a:r>
              <a:rPr lang="it-IT" sz="1600" dirty="0" smtClean="0"/>
              <a:t>R</a:t>
            </a:r>
            <a:r>
              <a:rPr lang="it-IT" sz="1600" dirty="0"/>
              <a:t>. </a:t>
            </a:r>
            <a:r>
              <a:rPr lang="it-IT" sz="1600" dirty="0" err="1"/>
              <a:t>Gibellini</a:t>
            </a:r>
            <a:r>
              <a:rPr lang="it-IT" sz="1600" dirty="0"/>
              <a:t>, </a:t>
            </a:r>
            <a:r>
              <a:rPr lang="it-IT" sz="1600" i="1" dirty="0"/>
              <a:t>La rete del Vangelo. Nuovi studi sulla missione</a:t>
            </a:r>
            <a:r>
              <a:rPr lang="it-IT" sz="1600" dirty="0"/>
              <a:t>, 4 giugno </a:t>
            </a:r>
            <a:r>
              <a:rPr lang="it-IT" sz="1600" dirty="0" smtClean="0"/>
              <a:t>2010 [queriniana.it/blog]</a:t>
            </a:r>
            <a:endParaRPr lang="it-IT" sz="1600" dirty="0"/>
          </a:p>
          <a:p>
            <a:r>
              <a:rPr lang="it-IT" sz="1600" i="1" dirty="0"/>
              <a:t>Teologia della missione</a:t>
            </a:r>
            <a:r>
              <a:rPr lang="it-IT" sz="1600" dirty="0"/>
              <a:t>, «</a:t>
            </a:r>
            <a:r>
              <a:rPr lang="it-IT" sz="1600" dirty="0" err="1"/>
              <a:t>CredereOggi</a:t>
            </a:r>
            <a:r>
              <a:rPr lang="it-IT" sz="1600" dirty="0"/>
              <a:t> », 179 (2010) 5;</a:t>
            </a:r>
          </a:p>
          <a:p>
            <a:r>
              <a:rPr lang="it-IT" sz="1600" dirty="0"/>
              <a:t>G. Colzani, </a:t>
            </a:r>
            <a:r>
              <a:rPr lang="it-IT" sz="1600" i="1" dirty="0"/>
              <a:t>Missione</a:t>
            </a:r>
            <a:r>
              <a:rPr lang="it-IT" sz="1600" dirty="0"/>
              <a:t>, Calabrese G.-</a:t>
            </a:r>
            <a:r>
              <a:rPr lang="it-IT" sz="1600" dirty="0" err="1"/>
              <a:t>Goyret</a:t>
            </a:r>
            <a:r>
              <a:rPr lang="it-IT" sz="1600" dirty="0"/>
              <a:t> </a:t>
            </a:r>
            <a:r>
              <a:rPr lang="it-IT" sz="1600" dirty="0" err="1"/>
              <a:t>Ph</a:t>
            </a:r>
            <a:r>
              <a:rPr lang="it-IT" sz="1600" dirty="0"/>
              <a:t>.-Piazza O.F., Dizionario di ecclesiologia, Città Nuova, Roma 2010, 866-888;  </a:t>
            </a:r>
            <a:r>
              <a:rPr lang="it-IT" sz="1600" i="1" dirty="0"/>
              <a:t>Evangelizzazione</a:t>
            </a:r>
            <a:r>
              <a:rPr lang="it-IT" sz="1600" dirty="0"/>
              <a:t>, ivi, 659-675; </a:t>
            </a:r>
            <a:endParaRPr lang="it-IT" sz="1600" dirty="0" smtClean="0"/>
          </a:p>
          <a:p>
            <a:r>
              <a:rPr lang="it-IT" sz="1600" dirty="0"/>
              <a:t>G. Colzani, </a:t>
            </a:r>
            <a:r>
              <a:rPr lang="it-IT" sz="1600" i="1" dirty="0"/>
              <a:t>Missiologia contemporanea. Il cammino evangelico della Chiese: 1945-2007</a:t>
            </a:r>
            <a:r>
              <a:rPr lang="it-IT" sz="1600" dirty="0"/>
              <a:t>, San Paolo, Cinisello </a:t>
            </a:r>
            <a:r>
              <a:rPr lang="it-IT" sz="1600"/>
              <a:t>Balsamo </a:t>
            </a:r>
            <a:r>
              <a:rPr lang="it-IT" sz="1600" smtClean="0"/>
              <a:t>2010.</a:t>
            </a:r>
            <a:endParaRPr lang="it-IT" sz="1600" dirty="0" smtClean="0"/>
          </a:p>
          <a:p>
            <a:r>
              <a:rPr lang="it-IT" sz="1600" i="1" dirty="0"/>
              <a:t>Dalla missione al mondo alla testimonianza interreligiosa</a:t>
            </a:r>
            <a:r>
              <a:rPr lang="it-IT" sz="1600" dirty="0"/>
              <a:t>, «</a:t>
            </a:r>
            <a:r>
              <a:rPr lang="it-IT" sz="1600" dirty="0" err="1"/>
              <a:t>Concilium</a:t>
            </a:r>
            <a:r>
              <a:rPr lang="it-IT" sz="1600" dirty="0"/>
              <a:t>», XLLII (2011) 1</a:t>
            </a:r>
          </a:p>
          <a:p>
            <a:r>
              <a:rPr lang="it-IT" sz="1600" dirty="0"/>
              <a:t>F. Zolli (a cura </a:t>
            </a:r>
            <a:r>
              <a:rPr lang="it-IT" sz="1600" dirty="0" smtClean="0"/>
              <a:t>di</a:t>
            </a:r>
            <a:r>
              <a:rPr lang="it-IT" sz="1600" dirty="0"/>
              <a:t>), </a:t>
            </a:r>
            <a:r>
              <a:rPr lang="it-IT" sz="1600" i="1" dirty="0"/>
              <a:t>Essere missione oggi. Verso un nuovo immaginario missionario</a:t>
            </a:r>
            <a:r>
              <a:rPr lang="it-IT" sz="1600" dirty="0"/>
              <a:t>, EMI, Bologna 2013, 153-158 (137-158</a:t>
            </a:r>
            <a:r>
              <a:rPr lang="it-IT" sz="1600" dirty="0" smtClean="0"/>
              <a:t>)</a:t>
            </a:r>
          </a:p>
          <a:p>
            <a:r>
              <a:rPr lang="en-US" sz="1600" dirty="0"/>
              <a:t>B. De </a:t>
            </a:r>
            <a:r>
              <a:rPr lang="en-US" sz="1600" dirty="0" err="1"/>
              <a:t>Marchi</a:t>
            </a:r>
            <a:r>
              <a:rPr lang="en-US" sz="1600" dirty="0"/>
              <a:t>, </a:t>
            </a:r>
            <a:r>
              <a:rPr lang="en-US" sz="1600" i="1" dirty="0"/>
              <a:t>The Holy Spirit, Artist of God's Kingdom Spirit and Mission</a:t>
            </a:r>
            <a:r>
              <a:rPr lang="en-US" sz="1600" dirty="0"/>
              <a:t>, «Urbaniana University Journal», LXVII (2014) 1, 93-138</a:t>
            </a:r>
            <a:endParaRPr lang="it-IT" sz="1600" dirty="0" smtClean="0"/>
          </a:p>
          <a:p>
            <a:r>
              <a:rPr lang="it-IT" sz="1600" dirty="0"/>
              <a:t>S.B.  </a:t>
            </a:r>
            <a:r>
              <a:rPr lang="it-IT" sz="1600" dirty="0" err="1"/>
              <a:t>Bevans</a:t>
            </a:r>
            <a:r>
              <a:rPr lang="it-IT" sz="1600" dirty="0"/>
              <a:t>-R.P. Schroeder, </a:t>
            </a:r>
            <a:r>
              <a:rPr lang="it-IT" sz="1600" i="1" dirty="0"/>
              <a:t>Dialogo profetico. La forma della missione per il nostro tempo</a:t>
            </a:r>
            <a:r>
              <a:rPr lang="it-IT" sz="1600" dirty="0"/>
              <a:t>, EMI, Bologna </a:t>
            </a:r>
            <a:r>
              <a:rPr lang="it-IT" sz="1600" dirty="0" smtClean="0"/>
              <a:t>2015</a:t>
            </a:r>
          </a:p>
          <a:p>
            <a:r>
              <a:rPr lang="it-IT" sz="1600" dirty="0" smtClean="0"/>
              <a:t>M</a:t>
            </a:r>
            <a:r>
              <a:rPr lang="it-IT" sz="1600" dirty="0"/>
              <a:t>. Menin, </a:t>
            </a:r>
            <a:r>
              <a:rPr lang="it-IT" sz="1600" i="1" u="sng" dirty="0"/>
              <a:t>Missione</a:t>
            </a:r>
            <a:r>
              <a:rPr lang="it-IT" sz="1600" dirty="0"/>
              <a:t>, Cittadella, Assisi 2016; </a:t>
            </a:r>
            <a:endParaRPr lang="it-IT" sz="1600" dirty="0" smtClean="0"/>
          </a:p>
          <a:p>
            <a:r>
              <a:rPr lang="it-IT" sz="1600" dirty="0"/>
              <a:t>M. Antonelli, </a:t>
            </a:r>
            <a:r>
              <a:rPr lang="it-IT" sz="1600" i="1" dirty="0"/>
              <a:t>Ad </a:t>
            </a:r>
            <a:r>
              <a:rPr lang="it-IT" sz="1600" i="1" dirty="0" err="1"/>
              <a:t>gentes</a:t>
            </a:r>
            <a:r>
              <a:rPr lang="it-IT" sz="1600" i="1" dirty="0"/>
              <a:t>. Introduzione e Commento</a:t>
            </a:r>
            <a:r>
              <a:rPr lang="it-IT" sz="1600" dirty="0"/>
              <a:t>, S. Noceti-R. </a:t>
            </a:r>
            <a:r>
              <a:rPr lang="it-IT" sz="1600" dirty="0" err="1"/>
              <a:t>Repore</a:t>
            </a:r>
            <a:r>
              <a:rPr lang="it-IT" sz="1600" dirty="0"/>
              <a:t> (a cura Di) </a:t>
            </a:r>
            <a:r>
              <a:rPr lang="it-IT" sz="1600" i="1" dirty="0"/>
              <a:t>Commentario ai documenti del Vaticano II. 6. Ad </a:t>
            </a:r>
            <a:r>
              <a:rPr lang="it-IT" sz="1600" i="1" dirty="0" err="1"/>
              <a:t>gentes</a:t>
            </a:r>
            <a:r>
              <a:rPr lang="it-IT" sz="1600" i="1" dirty="0"/>
              <a:t>. Nostra </a:t>
            </a:r>
            <a:r>
              <a:rPr lang="it-IT" sz="1600" i="1" dirty="0" err="1"/>
              <a:t>aetate</a:t>
            </a:r>
            <a:r>
              <a:rPr lang="it-IT" sz="1600" i="1" dirty="0"/>
              <a:t>. </a:t>
            </a:r>
            <a:r>
              <a:rPr lang="it-IT" sz="1600" i="1" dirty="0" err="1"/>
              <a:t>Dignitatis</a:t>
            </a:r>
            <a:r>
              <a:rPr lang="it-IT" sz="1600" i="1" dirty="0"/>
              <a:t> </a:t>
            </a:r>
            <a:r>
              <a:rPr lang="it-IT" sz="1600" i="1" dirty="0" err="1"/>
              <a:t>humanae</a:t>
            </a:r>
            <a:r>
              <a:rPr lang="it-IT" sz="1600" dirty="0"/>
              <a:t>, EDB, Bologna 2018, 11-479</a:t>
            </a:r>
            <a:endParaRPr lang="it-IT" sz="1600" dirty="0" smtClean="0"/>
          </a:p>
          <a:p>
            <a:endParaRPr lang="it-IT" sz="1600" i="1"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a:t>
            </a:fld>
            <a:endParaRPr lang="it-IT"/>
          </a:p>
        </p:txBody>
      </p:sp>
    </p:spTree>
    <p:extLst>
      <p:ext uri="{BB962C8B-B14F-4D97-AF65-F5344CB8AC3E}">
        <p14:creationId xmlns:p14="http://schemas.microsoft.com/office/powerpoint/2010/main" val="37977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Riferimenti bibliografici </a:t>
            </a:r>
          </a:p>
        </p:txBody>
      </p:sp>
      <p:sp>
        <p:nvSpPr>
          <p:cNvPr id="3" name="Segnaposto contenuto 2"/>
          <p:cNvSpPr>
            <a:spLocks noGrp="1"/>
          </p:cNvSpPr>
          <p:nvPr>
            <p:ph idx="1"/>
          </p:nvPr>
        </p:nvSpPr>
        <p:spPr/>
        <p:txBody>
          <a:bodyPr>
            <a:normAutofit fontScale="40000" lnSpcReduction="20000"/>
          </a:bodyPr>
          <a:lstStyle/>
          <a:p>
            <a:r>
              <a:rPr lang="it-IT" sz="4000" i="1" dirty="0"/>
              <a:t>Agenda per la futura programmazione, lo studio e la ricerca della missione </a:t>
            </a:r>
            <a:r>
              <a:rPr lang="it-IT" sz="4000" dirty="0"/>
              <a:t>in Aa. </a:t>
            </a:r>
            <a:r>
              <a:rPr lang="it-IT" sz="4000" dirty="0" err="1"/>
              <a:t>Vv</a:t>
            </a:r>
            <a:r>
              <a:rPr lang="it-IT" sz="4000" dirty="0"/>
              <a:t>., </a:t>
            </a:r>
            <a:r>
              <a:rPr lang="it-IT" sz="4000" i="1" dirty="0"/>
              <a:t>La missione negli anni 2000. Seminario di ricerca del SEDOS sul futuro della missione. Roma, 8-19 marzo 1981</a:t>
            </a:r>
            <a:r>
              <a:rPr lang="it-IT" sz="4000" dirty="0"/>
              <a:t>, EMI, Bologna 1983, 449-477.</a:t>
            </a:r>
          </a:p>
          <a:p>
            <a:r>
              <a:rPr lang="it-IT" sz="4000" dirty="0" err="1"/>
              <a:t>Aa.Vv</a:t>
            </a:r>
            <a:r>
              <a:rPr lang="it-IT" sz="4000" dirty="0"/>
              <a:t>., </a:t>
            </a:r>
            <a:r>
              <a:rPr lang="it-IT" sz="4000" i="1" dirty="0"/>
              <a:t>Atti del Convegno Missionario Nazionale. Verona 12-15 settembre 1990</a:t>
            </a:r>
            <a:r>
              <a:rPr lang="it-IT" sz="4000" dirty="0"/>
              <a:t>, EMI, Bologna 1991; </a:t>
            </a:r>
          </a:p>
          <a:p>
            <a:r>
              <a:rPr lang="it-IT" sz="4000" dirty="0" err="1"/>
              <a:t>Aa.Vv</a:t>
            </a:r>
            <a:r>
              <a:rPr lang="it-IT" sz="4000" dirty="0"/>
              <a:t>., </a:t>
            </a:r>
            <a:r>
              <a:rPr lang="it-IT" sz="4000" i="1" dirty="0"/>
              <a:t>Il fuoco della missione. La missione «Ad </a:t>
            </a:r>
            <a:r>
              <a:rPr lang="it-IT" sz="4000" i="1" dirty="0" err="1"/>
              <a:t>gentes</a:t>
            </a:r>
            <a:r>
              <a:rPr lang="it-IT" sz="4000" i="1" dirty="0"/>
              <a:t>» interpella la Chiesa che è in Italia</a:t>
            </a:r>
            <a:r>
              <a:rPr lang="it-IT" sz="4000" dirty="0"/>
              <a:t>, EMI, Bologna 1999;</a:t>
            </a:r>
          </a:p>
          <a:p>
            <a:r>
              <a:rPr lang="it-IT" sz="4000" dirty="0" err="1"/>
              <a:t>Missio</a:t>
            </a:r>
            <a:r>
              <a:rPr lang="it-IT" sz="4000" dirty="0"/>
              <a:t>-Ufficio Nazionale per la Cooperazione missionaria tra le Chiese, </a:t>
            </a:r>
            <a:r>
              <a:rPr lang="it-IT" sz="4000" i="1" dirty="0"/>
              <a:t>Vademecum del Centro Missionario Diocesano</a:t>
            </a:r>
            <a:r>
              <a:rPr lang="it-IT" sz="4000" dirty="0"/>
              <a:t>, Emi, Bologna 2012</a:t>
            </a:r>
          </a:p>
          <a:p>
            <a:r>
              <a:rPr lang="it-IT" sz="4000" dirty="0" err="1"/>
              <a:t>Aa.Vv</a:t>
            </a:r>
            <a:r>
              <a:rPr lang="it-IT" sz="4000" dirty="0"/>
              <a:t>., </a:t>
            </a:r>
            <a:r>
              <a:rPr lang="it-IT" sz="4000" i="1" dirty="0"/>
              <a:t>Sulle strade del mondo. Contributi della 11a settimana Nazionale di Formazione e Spiritualità Missionaria. Assisi 26-31 agosto 201</a:t>
            </a:r>
            <a:r>
              <a:rPr lang="it-IT" sz="4000" dirty="0"/>
              <a:t>3, </a:t>
            </a:r>
            <a:r>
              <a:rPr lang="it-IT" sz="4000" dirty="0" err="1"/>
              <a:t>Missio</a:t>
            </a:r>
            <a:r>
              <a:rPr lang="it-IT" sz="4000" dirty="0"/>
              <a:t>, Roma 2014</a:t>
            </a:r>
          </a:p>
          <a:p>
            <a:r>
              <a:rPr lang="it-IT" sz="4000" i="1" dirty="0"/>
              <a:t>Alzati e va' a </a:t>
            </a:r>
            <a:r>
              <a:rPr lang="it-IT" sz="4000" i="1" dirty="0" err="1"/>
              <a:t>Ninive</a:t>
            </a:r>
            <a:r>
              <a:rPr lang="it-IT" sz="4000" i="1" dirty="0"/>
              <a:t> la grande </a:t>
            </a:r>
            <a:r>
              <a:rPr lang="it-IT" sz="4000" i="1" dirty="0" smtClean="0"/>
              <a:t>città</a:t>
            </a:r>
            <a:r>
              <a:rPr lang="it-IT" sz="4000" dirty="0" smtClean="0"/>
              <a:t>, </a:t>
            </a:r>
            <a:r>
              <a:rPr lang="it-IT" sz="4000" dirty="0"/>
              <a:t>EMI, Bologna 2015</a:t>
            </a:r>
            <a:r>
              <a:rPr lang="it-IT" sz="4000" dirty="0" smtClean="0"/>
              <a:t>;</a:t>
            </a:r>
          </a:p>
          <a:p>
            <a:r>
              <a:rPr lang="it-IT" sz="4000" dirty="0"/>
              <a:t>L. Meddi, </a:t>
            </a:r>
            <a:r>
              <a:rPr lang="it-IT" sz="4000" i="1" dirty="0"/>
              <a:t>Rinnovamento pastorale e catechetico nel post Concilio delle missioni. Linee interpretative</a:t>
            </a:r>
            <a:r>
              <a:rPr lang="it-IT" sz="4000" dirty="0"/>
              <a:t>, </a:t>
            </a:r>
            <a:r>
              <a:rPr lang="it-IT" sz="4000" dirty="0" smtClean="0"/>
              <a:t>in </a:t>
            </a:r>
            <a:r>
              <a:rPr lang="it-IT" sz="4000" dirty="0" err="1" smtClean="0"/>
              <a:t>Trevisiol</a:t>
            </a:r>
            <a:r>
              <a:rPr lang="it-IT" sz="4000" dirty="0" smtClean="0"/>
              <a:t> </a:t>
            </a:r>
            <a:r>
              <a:rPr lang="it-IT" sz="4000" dirty="0"/>
              <a:t>A. (a Cura), </a:t>
            </a:r>
            <a:r>
              <a:rPr lang="it-IT" sz="4000" i="1" dirty="0"/>
              <a:t>Il cammino della missione a cinquant'anni dal decreto Ad </a:t>
            </a:r>
            <a:r>
              <a:rPr lang="it-IT" sz="4000" i="1" dirty="0" err="1"/>
              <a:t>gentes</a:t>
            </a:r>
            <a:r>
              <a:rPr lang="it-IT" sz="4000" dirty="0"/>
              <a:t>, Urbaniana </a:t>
            </a:r>
            <a:r>
              <a:rPr lang="it-IT" sz="4000" dirty="0" err="1"/>
              <a:t>University</a:t>
            </a:r>
            <a:r>
              <a:rPr lang="it-IT" sz="4000" dirty="0"/>
              <a:t> Press, Città del Vaticano 2015, 183-198</a:t>
            </a:r>
          </a:p>
          <a:p>
            <a:r>
              <a:rPr lang="it-IT" sz="4000" i="1" dirty="0"/>
              <a:t>Missionari per Firenze 2015</a:t>
            </a:r>
            <a:r>
              <a:rPr lang="it-IT" sz="4000" dirty="0"/>
              <a:t>, 2015 [</a:t>
            </a:r>
            <a:r>
              <a:rPr lang="it-IT" sz="4000" dirty="0" err="1" smtClean="0"/>
              <a:t>Missio</a:t>
            </a:r>
            <a:r>
              <a:rPr lang="it-IT" sz="4000" dirty="0" smtClean="0"/>
              <a:t>]</a:t>
            </a:r>
          </a:p>
          <a:p>
            <a:r>
              <a:rPr lang="it-IT" sz="4000" dirty="0"/>
              <a:t>L. Meddi, </a:t>
            </a:r>
            <a:r>
              <a:rPr lang="it-IT" sz="4000" i="1" dirty="0"/>
              <a:t>La testimonianza della vita cristiana come metodologia missionaria (can. 787)</a:t>
            </a:r>
            <a:r>
              <a:rPr lang="it-IT" sz="4000" dirty="0"/>
              <a:t>, «</a:t>
            </a:r>
            <a:r>
              <a:rPr lang="it-IT" sz="4000" dirty="0" err="1"/>
              <a:t>Ius</a:t>
            </a:r>
            <a:r>
              <a:rPr lang="it-IT" sz="4000" dirty="0"/>
              <a:t> </a:t>
            </a:r>
            <a:r>
              <a:rPr lang="it-IT" sz="4000" dirty="0" err="1"/>
              <a:t>Missionale</a:t>
            </a:r>
            <a:r>
              <a:rPr lang="it-IT" sz="4000" dirty="0"/>
              <a:t>», X (2016) 39-89</a:t>
            </a:r>
          </a:p>
          <a:p>
            <a:r>
              <a:rPr lang="it-IT" sz="4000" dirty="0" smtClean="0">
                <a:hlinkClick r:id="rId2"/>
              </a:rPr>
              <a:t>www.lucianomeddi.eu</a:t>
            </a:r>
            <a:r>
              <a:rPr lang="it-IT" sz="4000" dirty="0" smtClean="0"/>
              <a:t> </a:t>
            </a:r>
          </a:p>
          <a:p>
            <a:endParaRPr lang="it-IT" sz="4000" dirty="0"/>
          </a:p>
          <a:p>
            <a:endParaRPr lang="it-IT" i="1"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a:t>
            </a:fld>
            <a:endParaRPr lang="it-IT"/>
          </a:p>
        </p:txBody>
      </p:sp>
    </p:spTree>
    <p:extLst>
      <p:ext uri="{BB962C8B-B14F-4D97-AF65-F5344CB8AC3E}">
        <p14:creationId xmlns:p14="http://schemas.microsoft.com/office/powerpoint/2010/main" val="307279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Avviso ai «naviganti spirituali»</a:t>
            </a:r>
            <a:endParaRPr lang="it-IT" dirty="0"/>
          </a:p>
        </p:txBody>
      </p:sp>
      <p:sp>
        <p:nvSpPr>
          <p:cNvPr id="3" name="Segnaposto contenuto 2"/>
          <p:cNvSpPr>
            <a:spLocks noGrp="1"/>
          </p:cNvSpPr>
          <p:nvPr>
            <p:ph type="body" idx="1"/>
          </p:nvPr>
        </p:nvSpPr>
        <p:spPr/>
        <p:txBody>
          <a:bodyPr/>
          <a:lstStyle/>
          <a:p>
            <a:r>
              <a:rPr lang="it-IT" dirty="0"/>
              <a:t>“Lo Spirito Santo protagonista della </a:t>
            </a:r>
            <a:br>
              <a:rPr lang="it-IT" dirty="0"/>
            </a:br>
            <a:r>
              <a:rPr lang="it-IT" dirty="0"/>
              <a:t>Missione nei documenti della Chiesa”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6</a:t>
            </a:fld>
            <a:endParaRPr lang="it-IT"/>
          </a:p>
        </p:txBody>
      </p:sp>
    </p:spTree>
    <p:extLst>
      <p:ext uri="{BB962C8B-B14F-4D97-AF65-F5344CB8AC3E}">
        <p14:creationId xmlns:p14="http://schemas.microsoft.com/office/powerpoint/2010/main" val="259222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Avviso ai «naviganti spirituali»</a:t>
            </a:r>
            <a:endParaRPr lang="it-IT" dirty="0"/>
          </a:p>
        </p:txBody>
      </p:sp>
      <p:sp>
        <p:nvSpPr>
          <p:cNvPr id="7" name="Segnaposto contenuto 6"/>
          <p:cNvSpPr>
            <a:spLocks noGrp="1"/>
          </p:cNvSpPr>
          <p:nvPr>
            <p:ph idx="1"/>
          </p:nvPr>
        </p:nvSpPr>
        <p:spPr/>
        <p:txBody>
          <a:bodyPr>
            <a:normAutofit lnSpcReduction="10000"/>
          </a:bodyPr>
          <a:lstStyle/>
          <a:p>
            <a:r>
              <a:rPr lang="it-IT" dirty="0" smtClean="0"/>
              <a:t>Chi si sente chiamato alla missione in generale e al ministero ordinato in particolare, si sente implicitamente chiamato a difendere </a:t>
            </a:r>
            <a:r>
              <a:rPr lang="it-IT" b="1" dirty="0" smtClean="0">
                <a:solidFill>
                  <a:srgbClr val="FF0000"/>
                </a:solidFill>
              </a:rPr>
              <a:t>l’unicità di Cristo </a:t>
            </a:r>
            <a:r>
              <a:rPr lang="it-IT" dirty="0" smtClean="0"/>
              <a:t>nel processo salvifico che Dio realizza nel mondo</a:t>
            </a:r>
          </a:p>
          <a:p>
            <a:r>
              <a:rPr lang="it-IT" dirty="0" smtClean="0"/>
              <a:t>Con la conseguenza «implicita» di dover relativizzare o </a:t>
            </a:r>
            <a:r>
              <a:rPr lang="it-IT" dirty="0" smtClean="0"/>
              <a:t>«</a:t>
            </a:r>
            <a:r>
              <a:rPr lang="it-IT" dirty="0" smtClean="0"/>
              <a:t>derivare» l’azione missionaria dello Spirito solo dalla azione missionaria di Cristo</a:t>
            </a:r>
          </a:p>
          <a:p>
            <a:r>
              <a:rPr lang="it-IT" dirty="0" smtClean="0"/>
              <a:t>Ma…</a:t>
            </a:r>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7</a:t>
            </a:fld>
            <a:endParaRPr lang="it-IT"/>
          </a:p>
        </p:txBody>
      </p:sp>
    </p:spTree>
    <p:extLst>
      <p:ext uri="{BB962C8B-B14F-4D97-AF65-F5344CB8AC3E}">
        <p14:creationId xmlns:p14="http://schemas.microsoft.com/office/powerpoint/2010/main" val="3536211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Avviso ai «naviganti spirituali»</a:t>
            </a:r>
            <a:endParaRPr lang="it-IT" dirty="0"/>
          </a:p>
        </p:txBody>
      </p:sp>
      <p:sp>
        <p:nvSpPr>
          <p:cNvPr id="7" name="Segnaposto contenuto 6"/>
          <p:cNvSpPr>
            <a:spLocks noGrp="1"/>
          </p:cNvSpPr>
          <p:nvPr>
            <p:ph idx="1"/>
          </p:nvPr>
        </p:nvSpPr>
        <p:spPr/>
        <p:txBody>
          <a:bodyPr>
            <a:normAutofit fontScale="85000" lnSpcReduction="20000"/>
          </a:bodyPr>
          <a:lstStyle/>
          <a:p>
            <a:r>
              <a:rPr lang="it-IT" dirty="0" smtClean="0"/>
              <a:t>Il ritorno dello Spirito come «motore della storia»</a:t>
            </a:r>
          </a:p>
          <a:p>
            <a:pPr lvl="1"/>
            <a:r>
              <a:rPr lang="it-IT" dirty="0" smtClean="0"/>
              <a:t>Il </a:t>
            </a:r>
            <a:r>
              <a:rPr lang="it-IT" dirty="0" smtClean="0"/>
              <a:t>pensiero moderno e post-moderno come «tempo dello Spirito», pur tra molte </a:t>
            </a:r>
            <a:r>
              <a:rPr lang="it-IT" dirty="0" smtClean="0"/>
              <a:t>ambiguità…</a:t>
            </a:r>
            <a:endParaRPr lang="it-IT" dirty="0" smtClean="0"/>
          </a:p>
          <a:p>
            <a:pPr lvl="1"/>
            <a:r>
              <a:rPr lang="it-IT" dirty="0" smtClean="0"/>
              <a:t>Le scienze umane come </a:t>
            </a:r>
            <a:r>
              <a:rPr lang="it-IT" dirty="0" smtClean="0"/>
              <a:t>«canali dello </a:t>
            </a:r>
            <a:r>
              <a:rPr lang="it-IT" dirty="0"/>
              <a:t>Spirito», pur tra molte </a:t>
            </a:r>
            <a:r>
              <a:rPr lang="it-IT" dirty="0" smtClean="0"/>
              <a:t>ambiguità…</a:t>
            </a:r>
            <a:endParaRPr lang="it-IT" dirty="0" smtClean="0"/>
          </a:p>
          <a:p>
            <a:pPr lvl="1"/>
            <a:r>
              <a:rPr lang="it-IT" dirty="0" smtClean="0"/>
              <a:t>Aprono </a:t>
            </a:r>
            <a:r>
              <a:rPr lang="it-IT" dirty="0"/>
              <a:t>alla prospettiva di un tempo e cultura «diversamente spirituali</a:t>
            </a:r>
            <a:r>
              <a:rPr lang="it-IT" dirty="0" smtClean="0"/>
              <a:t>» </a:t>
            </a:r>
            <a:endParaRPr lang="it-IT" dirty="0" smtClean="0"/>
          </a:p>
          <a:p>
            <a:pPr lvl="1"/>
            <a:r>
              <a:rPr lang="it-IT" dirty="0" smtClean="0"/>
              <a:t>che chiedono un </a:t>
            </a:r>
            <a:r>
              <a:rPr lang="it-IT" dirty="0"/>
              <a:t>allargamento «teologico» della declinazione missionaria (</a:t>
            </a:r>
            <a:r>
              <a:rPr lang="it-IT" dirty="0" err="1"/>
              <a:t>pericoresi</a:t>
            </a:r>
            <a:r>
              <a:rPr lang="it-IT" dirty="0"/>
              <a:t>) della </a:t>
            </a:r>
            <a:r>
              <a:rPr lang="it-IT" dirty="0" smtClean="0"/>
              <a:t>Trinità</a:t>
            </a:r>
            <a:endParaRPr lang="it-IT" dirty="0"/>
          </a:p>
          <a:p>
            <a:endParaRPr lang="it-IT" dirty="0" smtClean="0"/>
          </a:p>
          <a:p>
            <a:r>
              <a:rPr lang="it-IT" sz="1800" dirty="0" smtClean="0"/>
              <a:t>M</a:t>
            </a:r>
            <a:r>
              <a:rPr lang="it-IT" sz="1800" dirty="0"/>
              <a:t>. Vannini, </a:t>
            </a:r>
            <a:r>
              <a:rPr lang="it-IT" sz="1800" i="1" dirty="0"/>
              <a:t>Il Santo Spirito fra religione e mistica</a:t>
            </a:r>
            <a:r>
              <a:rPr lang="it-IT" sz="1800" dirty="0"/>
              <a:t>, </a:t>
            </a:r>
            <a:r>
              <a:rPr lang="it-IT" sz="1800" dirty="0" err="1"/>
              <a:t>Morcelliana</a:t>
            </a:r>
            <a:r>
              <a:rPr lang="it-IT" sz="1800" dirty="0"/>
              <a:t>, Brescia </a:t>
            </a:r>
            <a:r>
              <a:rPr lang="it-IT" sz="1800" dirty="0" smtClean="0"/>
              <a:t>2013</a:t>
            </a:r>
          </a:p>
          <a:p>
            <a:r>
              <a:rPr lang="it-IT" sz="1800" dirty="0"/>
              <a:t>R. </a:t>
            </a:r>
            <a:r>
              <a:rPr lang="it-IT" sz="1800" dirty="0" err="1"/>
              <a:t>Assagioli</a:t>
            </a:r>
            <a:r>
              <a:rPr lang="it-IT" sz="1800" dirty="0"/>
              <a:t>, </a:t>
            </a:r>
            <a:r>
              <a:rPr lang="it-IT" sz="1800" i="1" dirty="0"/>
              <a:t>Lo Sviluppo transpersonale</a:t>
            </a:r>
            <a:r>
              <a:rPr lang="it-IT" sz="1800" dirty="0"/>
              <a:t>, Astrolabio, Roma </a:t>
            </a:r>
            <a:r>
              <a:rPr lang="it-IT" sz="1800" dirty="0" smtClean="0"/>
              <a:t>1988</a:t>
            </a:r>
          </a:p>
          <a:p>
            <a:r>
              <a:rPr lang="it-IT" sz="1800" dirty="0">
                <a:latin typeface="Calibri" panose="020F0502020204030204" pitchFamily="34" charset="0"/>
              </a:rPr>
              <a:t>K. </a:t>
            </a:r>
            <a:r>
              <a:rPr lang="it-IT" sz="1800" dirty="0" err="1">
                <a:latin typeface="Calibri" panose="020F0502020204030204" pitchFamily="34" charset="0"/>
              </a:rPr>
              <a:t>Rahner</a:t>
            </a:r>
            <a:r>
              <a:rPr lang="it-IT" sz="1800" dirty="0">
                <a:latin typeface="Calibri" panose="020F0502020204030204" pitchFamily="34" charset="0"/>
              </a:rPr>
              <a:t>, </a:t>
            </a:r>
            <a:r>
              <a:rPr lang="it-IT" sz="1800" i="1" dirty="0">
                <a:latin typeface="Calibri" panose="020F0502020204030204" pitchFamily="34" charset="0"/>
              </a:rPr>
              <a:t>Il Dio trino come fondamento originario e trascendente della storia della salvezza </a:t>
            </a:r>
            <a:r>
              <a:rPr lang="it-IT" sz="1800" i="1" dirty="0" err="1">
                <a:latin typeface="Calibri" panose="020F0502020204030204" pitchFamily="34" charset="0"/>
              </a:rPr>
              <a:t>Mysterium</a:t>
            </a:r>
            <a:r>
              <a:rPr lang="it-IT" sz="1800" i="1" dirty="0">
                <a:latin typeface="Calibri" panose="020F0502020204030204" pitchFamily="34" charset="0"/>
              </a:rPr>
              <a:t> </a:t>
            </a:r>
            <a:r>
              <a:rPr lang="it-IT" sz="1800" i="1" dirty="0" err="1">
                <a:latin typeface="Calibri" panose="020F0502020204030204" pitchFamily="34" charset="0"/>
              </a:rPr>
              <a:t>salutis</a:t>
            </a:r>
            <a:r>
              <a:rPr lang="it-IT" sz="1800" i="1" dirty="0">
                <a:latin typeface="Calibri" panose="020F0502020204030204" pitchFamily="34" charset="0"/>
              </a:rPr>
              <a:t>, III</a:t>
            </a:r>
            <a:r>
              <a:rPr lang="it-IT" sz="1800" dirty="0">
                <a:latin typeface="Calibri" panose="020F0502020204030204" pitchFamily="34" charset="0"/>
              </a:rPr>
              <a:t>, Queriniana, Brescia 1969 [1967], 401-507</a:t>
            </a:r>
            <a:endParaRPr lang="it-IT" sz="1800" dirty="0"/>
          </a:p>
          <a:p>
            <a:endParaRPr lang="it-IT" sz="1800" dirty="0"/>
          </a:p>
          <a:p>
            <a:endParaRPr lang="it-IT" sz="1900" dirty="0" smtClean="0"/>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8</a:t>
            </a:fld>
            <a:endParaRPr lang="it-IT"/>
          </a:p>
        </p:txBody>
      </p:sp>
    </p:spTree>
    <p:extLst>
      <p:ext uri="{BB962C8B-B14F-4D97-AF65-F5344CB8AC3E}">
        <p14:creationId xmlns:p14="http://schemas.microsoft.com/office/powerpoint/2010/main" val="1085845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Avviso ai «naviganti spirituali»</a:t>
            </a:r>
            <a:endParaRPr lang="it-IT" dirty="0"/>
          </a:p>
        </p:txBody>
      </p:sp>
      <p:sp>
        <p:nvSpPr>
          <p:cNvPr id="7" name="Segnaposto contenuto 6"/>
          <p:cNvSpPr>
            <a:spLocks noGrp="1"/>
          </p:cNvSpPr>
          <p:nvPr>
            <p:ph idx="1"/>
          </p:nvPr>
        </p:nvSpPr>
        <p:spPr/>
        <p:txBody>
          <a:bodyPr>
            <a:normAutofit/>
          </a:bodyPr>
          <a:lstStyle/>
          <a:p>
            <a:r>
              <a:rPr lang="it-IT" dirty="0" smtClean="0"/>
              <a:t>In modo particolare</a:t>
            </a:r>
          </a:p>
          <a:p>
            <a:pPr lvl="1"/>
            <a:r>
              <a:rPr lang="it-IT" dirty="0" smtClean="0"/>
              <a:t>I contenuti della salvezza (la persona la storia)</a:t>
            </a:r>
          </a:p>
          <a:p>
            <a:pPr lvl="1"/>
            <a:r>
              <a:rPr lang="it-IT" dirty="0" smtClean="0"/>
              <a:t>I luoghi della presenza </a:t>
            </a:r>
            <a:r>
              <a:rPr lang="it-IT" dirty="0" smtClean="0"/>
              <a:t>di Dio (l’interiorità </a:t>
            </a:r>
            <a:r>
              <a:rPr lang="it-IT" dirty="0" smtClean="0"/>
              <a:t>umana)</a:t>
            </a:r>
          </a:p>
          <a:p>
            <a:pPr lvl="1"/>
            <a:r>
              <a:rPr lang="it-IT" dirty="0" smtClean="0"/>
              <a:t>Le forme dell’agire (la coscienza umana, la </a:t>
            </a:r>
            <a:r>
              <a:rPr lang="it-IT" dirty="0" smtClean="0"/>
              <a:t>trascendentalità, la sacramentalità diffusa)</a:t>
            </a:r>
            <a:endParaRPr lang="it-IT" dirty="0" smtClean="0"/>
          </a:p>
          <a:p>
            <a:pPr lvl="1"/>
            <a:r>
              <a:rPr lang="it-IT" b="1" dirty="0" smtClean="0"/>
              <a:t>Il ruolo dello Spirito nel mondo</a:t>
            </a:r>
          </a:p>
          <a:p>
            <a:pPr lvl="1"/>
            <a:r>
              <a:rPr lang="it-IT" dirty="0" smtClean="0"/>
              <a:t>Il valore unico </a:t>
            </a:r>
            <a:r>
              <a:rPr lang="it-IT" dirty="0" err="1" smtClean="0"/>
              <a:t>perchè</a:t>
            </a:r>
            <a:r>
              <a:rPr lang="it-IT" dirty="0" smtClean="0"/>
              <a:t> </a:t>
            </a:r>
            <a:r>
              <a:rPr lang="it-IT" dirty="0" err="1" smtClean="0"/>
              <a:t>ricapitolativo</a:t>
            </a:r>
            <a:r>
              <a:rPr lang="it-IT" dirty="0" smtClean="0"/>
              <a:t> della redenzione di </a:t>
            </a:r>
            <a:r>
              <a:rPr lang="it-IT" dirty="0" smtClean="0"/>
              <a:t>Cristo</a:t>
            </a:r>
          </a:p>
          <a:p>
            <a:pPr lvl="1"/>
            <a:r>
              <a:rPr lang="it-IT" sz="2000" dirty="0" smtClean="0">
                <a:latin typeface="Calibri" panose="020F0502020204030204" pitchFamily="34" charset="0"/>
              </a:rPr>
              <a:t>K</a:t>
            </a:r>
            <a:r>
              <a:rPr lang="it-IT" sz="2000" dirty="0">
                <a:latin typeface="Calibri" panose="020F0502020204030204" pitchFamily="34" charset="0"/>
              </a:rPr>
              <a:t>. </a:t>
            </a:r>
            <a:r>
              <a:rPr lang="it-IT" sz="2000" dirty="0" err="1">
                <a:latin typeface="Calibri" panose="020F0502020204030204" pitchFamily="34" charset="0"/>
              </a:rPr>
              <a:t>Rahner</a:t>
            </a:r>
            <a:r>
              <a:rPr lang="it-IT" sz="2000" dirty="0">
                <a:latin typeface="Calibri" panose="020F0502020204030204" pitchFamily="34" charset="0"/>
              </a:rPr>
              <a:t>, </a:t>
            </a:r>
            <a:r>
              <a:rPr lang="it-IT" sz="2000" i="1" dirty="0">
                <a:latin typeface="Calibri" panose="020F0502020204030204" pitchFamily="34" charset="0"/>
              </a:rPr>
              <a:t>Uditori della Parola</a:t>
            </a:r>
            <a:r>
              <a:rPr lang="it-IT" sz="2000" dirty="0">
                <a:latin typeface="Calibri" panose="020F0502020204030204" pitchFamily="34" charset="0"/>
              </a:rPr>
              <a:t>, Rielaborazione di J.B. </a:t>
            </a:r>
            <a:r>
              <a:rPr lang="it-IT" sz="2000" dirty="0" smtClean="0">
                <a:latin typeface="Calibri" panose="020F0502020204030204" pitchFamily="34" charset="0"/>
              </a:rPr>
              <a:t>Metz, Borla, </a:t>
            </a:r>
            <a:r>
              <a:rPr lang="it-IT" sz="2000" dirty="0">
                <a:latin typeface="Calibri" panose="020F0502020204030204" pitchFamily="34" charset="0"/>
              </a:rPr>
              <a:t>Roma </a:t>
            </a:r>
            <a:r>
              <a:rPr lang="it-IT" sz="2000" dirty="0" smtClean="0">
                <a:latin typeface="Calibri" panose="020F0502020204030204" pitchFamily="34" charset="0"/>
              </a:rPr>
              <a:t> 1977 </a:t>
            </a:r>
            <a:r>
              <a:rPr lang="it-IT" sz="2000" dirty="0">
                <a:latin typeface="Calibri" panose="020F0502020204030204" pitchFamily="34" charset="0"/>
              </a:rPr>
              <a:t>[</a:t>
            </a:r>
            <a:r>
              <a:rPr lang="it-IT" sz="2000" dirty="0" smtClean="0">
                <a:latin typeface="Calibri" panose="020F0502020204030204" pitchFamily="34" charset="0"/>
              </a:rPr>
              <a:t>1941]</a:t>
            </a:r>
            <a:endParaRPr lang="it-IT" sz="2000" dirty="0" smtClean="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9</a:t>
            </a:fld>
            <a:endParaRPr lang="it-IT"/>
          </a:p>
        </p:txBody>
      </p:sp>
    </p:spTree>
    <p:extLst>
      <p:ext uri="{BB962C8B-B14F-4D97-AF65-F5344CB8AC3E}">
        <p14:creationId xmlns:p14="http://schemas.microsoft.com/office/powerpoint/2010/main" val="4229058319"/>
      </p:ext>
    </p:extLst>
  </p:cSld>
  <p:clrMapOvr>
    <a:masterClrMapping/>
  </p:clrMapOvr>
</p:sld>
</file>

<file path=ppt/theme/theme1.xml><?xml version="1.0" encoding="utf-8"?>
<a:theme xmlns:a="http://schemas.openxmlformats.org/drawingml/2006/main" name="meddi_puu">
  <a:themeElements>
    <a:clrScheme name="meddi_pu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di_puu">
      <a:majorFont>
        <a:latin typeface="Arial Rounded MT Bol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ddi_pu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di_pu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di_pu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di_pu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di_pu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di_pu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di_pu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di_pu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di_pu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di_pu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di_pu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di_pu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meddi_puu</Template>
  <TotalTime>3152</TotalTime>
  <Words>3018</Words>
  <Application>Microsoft Office PowerPoint</Application>
  <PresentationFormat>Widescreen</PresentationFormat>
  <Paragraphs>304</Paragraphs>
  <Slides>34</Slides>
  <Notes>1</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34</vt:i4>
      </vt:variant>
    </vt:vector>
  </HeadingPairs>
  <TitlesOfParts>
    <vt:vector size="42" baseType="lpstr">
      <vt:lpstr>Arial</vt:lpstr>
      <vt:lpstr>Arial Rounded MT Bold</vt:lpstr>
      <vt:lpstr>Britannic Bold</vt:lpstr>
      <vt:lpstr>Calibri</vt:lpstr>
      <vt:lpstr>Cambria</vt:lpstr>
      <vt:lpstr>Times New Roman</vt:lpstr>
      <vt:lpstr>meddi_puu</vt:lpstr>
      <vt:lpstr>Personalizza struttura</vt:lpstr>
      <vt:lpstr>“Lo Spirito Santo protagonista della  Missione  nei documenti  della Chiesa”    intervento di don Luciano MEDDI  al 63° CONVEGNO MISSIONARIO  NAZIONALE SEMINARISTI  Firenze 2-5 Maggio 2019 </vt:lpstr>
      <vt:lpstr>Lo Spirito Santo protagonista della Missione  tesi  </vt:lpstr>
      <vt:lpstr>Lo Spirito Santo protagonista della Missione  Itinerario </vt:lpstr>
      <vt:lpstr>Riferimenti bibliografici </vt:lpstr>
      <vt:lpstr>Riferimenti bibliografici </vt:lpstr>
      <vt:lpstr>1. Avviso ai «naviganti spirituali»</vt:lpstr>
      <vt:lpstr>1. Avviso ai «naviganti spirituali»</vt:lpstr>
      <vt:lpstr>1. Avviso ai «naviganti spirituali»</vt:lpstr>
      <vt:lpstr>1. Avviso ai «naviganti spirituali»</vt:lpstr>
      <vt:lpstr>1. Avviso ai «naviganti spirituali»</vt:lpstr>
      <vt:lpstr>2. Il rinnovamento missionario  del Vaticano II</vt:lpstr>
      <vt:lpstr>2. Il rinnovamento missionario  del Vaticano II</vt:lpstr>
      <vt:lpstr>2. Il rinnovamento missionario  del Vaticano II</vt:lpstr>
      <vt:lpstr>2. Il rinnovamento missionario  del Vaticano II</vt:lpstr>
      <vt:lpstr>2. Il rinnovamento missionario  del Vaticano II</vt:lpstr>
      <vt:lpstr>2. Il rinnovamento missionario  del Vaticano II</vt:lpstr>
      <vt:lpstr>2. Il rinnovamento missionario  del Vaticano II</vt:lpstr>
      <vt:lpstr>2. Il rinnovamento missionario  del Vaticano II</vt:lpstr>
      <vt:lpstr>2. Il rinnovamento missionario  del Vaticano II</vt:lpstr>
      <vt:lpstr>2. Il rinnovamento missionario  del Vaticano II</vt:lpstr>
      <vt:lpstr>3. Le vie missionarie i mandati</vt:lpstr>
      <vt:lpstr>3. Le vie missionarie</vt:lpstr>
      <vt:lpstr>3. Le vie missionarie</vt:lpstr>
      <vt:lpstr>3. Le vie missionarie</vt:lpstr>
      <vt:lpstr>3. Lo Spirito Santo protagonista della Missione </vt:lpstr>
      <vt:lpstr>4. Lo Spirito Santo protagonista  della Missione</vt:lpstr>
      <vt:lpstr>4. Lo Spirito Santo protagonista  della Missione</vt:lpstr>
      <vt:lpstr>4. Lo Spirito Santo protagonista  della Missione</vt:lpstr>
      <vt:lpstr>4. Lo Spirito Santo protagonista  della Missione</vt:lpstr>
      <vt:lpstr>4. Lo Spirito Santo protagonista  della Missione</vt:lpstr>
      <vt:lpstr>4. Lo Spirito Santo protagonista  della Missione</vt:lpstr>
      <vt:lpstr>4. La missione attiva lo Spirito e le sue energie </vt:lpstr>
      <vt:lpstr>4. La missione attiva lo Spirito e le sue energie</vt:lpstr>
      <vt:lpstr>In conclusione</vt:lpstr>
    </vt:vector>
  </TitlesOfParts>
  <Company>AESP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Catechesi missionaria</dc:title>
  <dc:creator>TT</dc:creator>
  <cp:lastModifiedBy>luciano meddi</cp:lastModifiedBy>
  <cp:revision>275</cp:revision>
  <cp:lastPrinted>2017-02-28T16:09:03Z</cp:lastPrinted>
  <dcterms:created xsi:type="dcterms:W3CDTF">2009-10-15T15:20:50Z</dcterms:created>
  <dcterms:modified xsi:type="dcterms:W3CDTF">2019-05-02T07:48:18Z</dcterms:modified>
</cp:coreProperties>
</file>