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6" r:id="rId10"/>
    <p:sldId id="264" r:id="rId11"/>
    <p:sldId id="265" r:id="rId12"/>
    <p:sldId id="267" r:id="rId13"/>
    <p:sldId id="268" r:id="rId14"/>
    <p:sldId id="271" r:id="rId15"/>
    <p:sldId id="269" r:id="rId16"/>
    <p:sldId id="270" r:id="rId17"/>
    <p:sldId id="272" r:id="rId18"/>
    <p:sldId id="273" r:id="rId19"/>
    <p:sldId id="281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2" r:id="rId28"/>
    <p:sldId id="283" r:id="rId2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82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174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F799DD-0A94-446F-9A04-88C43A64991B}" type="datetimeFigureOut">
              <a:rPr lang="it-IT" smtClean="0"/>
              <a:t>03/05/2012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7CAD44-D999-44CC-9857-8CDFB75CE3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14331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BF62A-466B-4287-AFB3-9EE9AA3351B0}" type="datetimeFigureOut">
              <a:rPr lang="it-IT" smtClean="0"/>
              <a:t>03/05/2012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3CCCE5-BFBD-4D8E-AE26-161F67BE44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7775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  <a:extLst/>
          </a:lstStyle>
          <a:p>
            <a:r>
              <a:rPr lang="it-IT" dirty="0" smtClean="0"/>
              <a:t>www.lucianomeddi.eu</a:t>
            </a:r>
            <a:br>
              <a:rPr lang="it-IT" dirty="0" smtClean="0"/>
            </a:br>
            <a:r>
              <a:rPr lang="it-IT" dirty="0" smtClean="0"/>
              <a:t>www.camminidifede.wordpress.com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60B089-1796-464F-B3DB-136BC800D25B}" type="slidenum">
              <a:rPr lang="it-IT" smtClean="0"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15" y="63385"/>
            <a:ext cx="864618" cy="959996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15" y="6165304"/>
            <a:ext cx="4419600" cy="6369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www.lucianomeddi.eu www.camminidifede.wordpress.com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60B089-1796-464F-B3DB-136BC800D25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www.lucianomeddi.eu www.camminidifede.wordpress.com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60B089-1796-464F-B3DB-136BC800D25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www.lucianomeddi.eu www.camminidifede.wordpress.com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60B089-1796-464F-B3DB-136BC800D25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www.lucianomeddi.eu www.camminidifede.wordpress.com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60B089-1796-464F-B3DB-136BC800D25B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www.lucianomeddi.eu www.camminidifede.wordpress.com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60B089-1796-464F-B3DB-136BC800D25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www.lucianomeddi.eu www.camminidifede.wordpress.com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60B089-1796-464F-B3DB-136BC800D25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www.lucianomeddi.eu www.camminidifede.wordpress.com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60B089-1796-464F-B3DB-136BC800D25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www.lucianomeddi.eu www.camminidifede.wordpress.com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60B089-1796-464F-B3DB-136BC800D25B}" type="slidenum">
              <a:rPr lang="it-IT" smtClean="0"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www.lucianomeddi.eu www.camminidifede.wordpress.com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60B089-1796-464F-B3DB-136BC800D25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www.lucianomeddi.eu www.camminidifede.wordpress.com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60B089-1796-464F-B3DB-136BC800D25B}" type="slidenum">
              <a:rPr lang="it-IT" smtClean="0"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 b="1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www.lucianomeddi.eu</a:t>
            </a:r>
            <a:br>
              <a:rPr lang="it-IT" smtClean="0"/>
            </a:br>
            <a:r>
              <a:rPr lang="it-IT" smtClean="0"/>
              <a:t>www.camminidifede.wordpress.com</a:t>
            </a:r>
            <a:endParaRPr lang="it-IT" dirty="0" smtClean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D60B089-1796-464F-B3DB-136BC800D25B}" type="slidenum">
              <a:rPr lang="it-IT" smtClean="0"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pic>
        <p:nvPicPr>
          <p:cNvPr id="13" name="Immagine 1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15" y="63385"/>
            <a:ext cx="864618" cy="959996"/>
          </a:xfrm>
          <a:prstGeom prst="rect">
            <a:avLst/>
          </a:prstGeom>
        </p:spPr>
      </p:pic>
      <p:pic>
        <p:nvPicPr>
          <p:cNvPr id="14" name="Immagine 13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15" y="6165304"/>
            <a:ext cx="4419600" cy="6369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Educazione, Evangelizzazione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e Web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645024"/>
            <a:ext cx="4712568" cy="1993776"/>
          </a:xfrm>
        </p:spPr>
        <p:txBody>
          <a:bodyPr>
            <a:normAutofit fontScale="70000" lnSpcReduction="20000"/>
          </a:bodyPr>
          <a:lstStyle/>
          <a:p>
            <a:r>
              <a:rPr lang="it-IT" dirty="0"/>
              <a:t>La comunicazione New-mediale via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della </a:t>
            </a:r>
            <a:r>
              <a:rPr lang="it-IT" dirty="0"/>
              <a:t>evangelizzazione e della educazione cristiana </a:t>
            </a:r>
          </a:p>
          <a:p>
            <a:r>
              <a:rPr lang="it-IT" dirty="0"/>
              <a:t>Intervento di don </a:t>
            </a:r>
            <a:r>
              <a:rPr lang="it-IT" b="1" dirty="0"/>
              <a:t>Luciano Meddi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al </a:t>
            </a:r>
            <a:r>
              <a:rPr lang="it-IT" dirty="0"/>
              <a:t>“Convegno degli Studenti”</a:t>
            </a:r>
          </a:p>
          <a:p>
            <a:r>
              <a:rPr lang="it-IT" dirty="0"/>
              <a:t>Auditorium del Seminario Metropolitano “Giovanni Paolo II” – </a:t>
            </a:r>
            <a:r>
              <a:rPr lang="it-IT" dirty="0" smtClean="0"/>
              <a:t>Pontecagnano 7 </a:t>
            </a:r>
            <a:r>
              <a:rPr lang="it-IT" dirty="0"/>
              <a:t>maggio 2012</a:t>
            </a:r>
          </a:p>
          <a:p>
            <a:endParaRPr lang="it-IT" dirty="0"/>
          </a:p>
        </p:txBody>
      </p:sp>
      <p:pic>
        <p:nvPicPr>
          <p:cNvPr id="1026" name="Picture 2" descr="http://www.nuoviorizzonti.net/nuoviorizzonti/images/stories/Seminario-metropolitano-GPII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479" b="26819"/>
          <a:stretch/>
        </p:blipFill>
        <p:spPr bwMode="auto">
          <a:xfrm>
            <a:off x="1455860" y="2060849"/>
            <a:ext cx="3700463" cy="1100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</a:t>
            </a:r>
            <a:br>
              <a:rPr lang="it-IT" smtClean="0"/>
            </a:br>
            <a:r>
              <a:rPr lang="it-IT" smtClean="0"/>
              <a:t>www.camminidifede.wordpress.com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B089-1796-464F-B3DB-136BC800D25B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872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La comunicazione nuovo areopago </a:t>
            </a:r>
            <a:br>
              <a:rPr lang="it-IT" dirty="0" smtClean="0"/>
            </a:br>
            <a:r>
              <a:rPr lang="it-IT" dirty="0" smtClean="0"/>
              <a:t>della evangelizzazione</a:t>
            </a:r>
            <a:endParaRPr lang="it-IT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tx1"/>
                </a:solidFill>
              </a:rPr>
              <a:t>Entrare l’uno nell’altro, relazione, sensazione positiva, scambiarsi emozione e sostegno.  Anche messaggi?</a:t>
            </a:r>
            <a:endParaRPr lang="it-IT" b="1" dirty="0">
              <a:solidFill>
                <a:schemeClr val="tx1"/>
              </a:solidFill>
            </a:endParaRPr>
          </a:p>
        </p:txBody>
      </p:sp>
      <p:pic>
        <p:nvPicPr>
          <p:cNvPr id="2050" name="Picture 2" descr="http://www.coppiaerelazioni.com/wp-content/uploads/2011/04/couple-talk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03" r="9203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 www.camminidifede.wordpress.com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B089-1796-464F-B3DB-136BC800D25B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262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comunicazione nuovo areopago della evangelizzazione</a:t>
            </a:r>
            <a:endParaRPr lang="it-IT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Lo studio </a:t>
            </a:r>
            <a:r>
              <a:rPr lang="it-IT" dirty="0" err="1" smtClean="0"/>
              <a:t>dellaa</a:t>
            </a:r>
            <a:r>
              <a:rPr lang="it-IT" dirty="0" smtClean="0"/>
              <a:t> natura umana della comunicazione</a:t>
            </a:r>
          </a:p>
          <a:p>
            <a:pPr lvl="1"/>
            <a:r>
              <a:rPr lang="it-IT" dirty="0" smtClean="0"/>
              <a:t>La separazione tra significato e significante (segno)</a:t>
            </a:r>
          </a:p>
          <a:p>
            <a:pPr lvl="1"/>
            <a:r>
              <a:rPr lang="it-IT" dirty="0" smtClean="0"/>
              <a:t>Porta la comunicazione a «veicolare» i significati dentro i significanti</a:t>
            </a:r>
          </a:p>
          <a:p>
            <a:pPr lvl="2"/>
            <a:r>
              <a:rPr lang="it-IT" dirty="0" smtClean="0"/>
              <a:t>Emozione, Intuizione, La simbolizzazione, La contestualizzazione</a:t>
            </a:r>
          </a:p>
          <a:p>
            <a:pPr lvl="1"/>
            <a:r>
              <a:rPr lang="it-IT" dirty="0" smtClean="0"/>
              <a:t>Ma anche a costruire nuovi significati dai significanti (La fibrillazione)</a:t>
            </a:r>
          </a:p>
          <a:p>
            <a:pPr lvl="1"/>
            <a:r>
              <a:rPr lang="it-IT" dirty="0" smtClean="0"/>
              <a:t>Sposta l’accendo dalla spiegazione alla </a:t>
            </a:r>
            <a:r>
              <a:rPr lang="it-IT" dirty="0"/>
              <a:t>significatività o funzionalità</a:t>
            </a:r>
            <a:r>
              <a:rPr lang="it-IT" dirty="0" smtClean="0"/>
              <a:t> (consenso)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 www.camminidifede.wordpress.com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B089-1796-464F-B3DB-136BC800D25B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720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comunicazione nuovo areopago della evangelizzazione</a:t>
            </a:r>
            <a:endParaRPr lang="it-IT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Le «rivoluzioni comunicative» 1\ I mass media</a:t>
            </a:r>
          </a:p>
          <a:p>
            <a:pPr lvl="1"/>
            <a:r>
              <a:rPr lang="it-IT" dirty="0" smtClean="0"/>
              <a:t>Di massa o popolare</a:t>
            </a:r>
          </a:p>
          <a:p>
            <a:pPr lvl="1"/>
            <a:r>
              <a:rPr lang="it-IT" dirty="0" smtClean="0"/>
              <a:t>Il movimento della immagine</a:t>
            </a:r>
          </a:p>
          <a:p>
            <a:pPr lvl="1"/>
            <a:r>
              <a:rPr lang="it-IT" dirty="0" smtClean="0"/>
              <a:t>Il racconto (storia) via comunicativa</a:t>
            </a:r>
          </a:p>
          <a:p>
            <a:pPr lvl="1"/>
            <a:r>
              <a:rPr lang="it-IT" dirty="0" smtClean="0"/>
              <a:t>La pluralità dei codici</a:t>
            </a:r>
          </a:p>
          <a:p>
            <a:pPr lvl="1"/>
            <a:r>
              <a:rPr lang="it-IT" dirty="0" smtClean="0"/>
              <a:t>Il mixaggio</a:t>
            </a:r>
          </a:p>
          <a:p>
            <a:pPr lvl="1"/>
            <a:r>
              <a:rPr lang="it-IT" dirty="0" smtClean="0"/>
              <a:t>Il consenso del destinatario come regola del «montaggio»</a:t>
            </a:r>
          </a:p>
          <a:p>
            <a:pPr marL="457200" lvl="1" indent="0">
              <a:buNone/>
            </a:pPr>
            <a:r>
              <a:rPr lang="it-IT" dirty="0"/>
              <a:t> </a:t>
            </a:r>
            <a:r>
              <a:rPr lang="it-IT" dirty="0" smtClean="0"/>
              <a:t>= verità come racconto e consenso</a:t>
            </a:r>
          </a:p>
          <a:p>
            <a:pPr lvl="1"/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 www.camminidifede.wordpress.com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B089-1796-464F-B3DB-136BC800D25B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683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comunicazione nuovo areopago della evangelizzazione</a:t>
            </a:r>
            <a:endParaRPr lang="it-IT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Le «rivoluzioni comunicative» 2\ i new media</a:t>
            </a:r>
          </a:p>
          <a:p>
            <a:pPr lvl="1"/>
            <a:r>
              <a:rPr lang="it-IT" dirty="0" smtClean="0"/>
              <a:t>Definizione</a:t>
            </a:r>
          </a:p>
          <a:p>
            <a:pPr lvl="2"/>
            <a:r>
              <a:rPr lang="it-IT" dirty="0" smtClean="0"/>
              <a:t>La comunicazione nata dalla digitalizzazione e dalla rete web</a:t>
            </a:r>
          </a:p>
          <a:p>
            <a:pPr lvl="2"/>
            <a:r>
              <a:rPr lang="it-IT" dirty="0" smtClean="0"/>
              <a:t>Web 1: il personal computer che rende accessibile a tutti le informazioni messe (pagine web): il Provider come istituzione comunicativa solo ospitante; posta elettronica</a:t>
            </a:r>
          </a:p>
          <a:p>
            <a:pPr lvl="2"/>
            <a:r>
              <a:rPr lang="it-IT" dirty="0" smtClean="0"/>
              <a:t>Web 2: sviluppo della interattività e intervento di chiunque sui contenuti delle pagine web (blog, social network)</a:t>
            </a:r>
          </a:p>
          <a:p>
            <a:pPr lvl="1"/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 www.camminidifede.wordpress.com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B089-1796-464F-B3DB-136BC800D25B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72956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comunicazione nuovo areopago della evangelizzazione</a:t>
            </a:r>
            <a:endParaRPr lang="it-IT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Le «rivoluzioni comunicative» 2\ i new media</a:t>
            </a:r>
          </a:p>
          <a:p>
            <a:pPr lvl="1"/>
            <a:r>
              <a:rPr lang="it-IT" dirty="0" smtClean="0"/>
              <a:t>La </a:t>
            </a:r>
            <a:r>
              <a:rPr lang="it-IT" dirty="0" err="1" smtClean="0"/>
              <a:t>digilitalizzazione</a:t>
            </a:r>
            <a:r>
              <a:rPr lang="it-IT" dirty="0" smtClean="0"/>
              <a:t> </a:t>
            </a:r>
          </a:p>
          <a:p>
            <a:pPr lvl="2"/>
            <a:r>
              <a:rPr lang="it-IT" dirty="0" smtClean="0"/>
              <a:t>Come  economicità del prodotto mediatico</a:t>
            </a:r>
          </a:p>
          <a:p>
            <a:pPr lvl="2"/>
            <a:r>
              <a:rPr lang="it-IT" dirty="0" smtClean="0"/>
              <a:t>Come autorealizzazione del prodotto mediatico</a:t>
            </a:r>
          </a:p>
          <a:p>
            <a:pPr lvl="2"/>
            <a:r>
              <a:rPr lang="it-IT" dirty="0" smtClean="0"/>
              <a:t>Come manipolazione da parte del ricevente</a:t>
            </a:r>
          </a:p>
          <a:p>
            <a:pPr lvl="1"/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 www.camminidifede.wordpress.com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B089-1796-464F-B3DB-136BC800D25B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30956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comunicazione nuovo areopago della evangelizzazione</a:t>
            </a:r>
            <a:endParaRPr lang="it-IT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Le «rivoluzioni comunicative» 2\ i new media</a:t>
            </a:r>
          </a:p>
          <a:p>
            <a:pPr lvl="1"/>
            <a:r>
              <a:rPr lang="it-IT" dirty="0" smtClean="0"/>
              <a:t>La democratizzazione</a:t>
            </a:r>
          </a:p>
          <a:p>
            <a:pPr lvl="2"/>
            <a:r>
              <a:rPr lang="it-IT" dirty="0" smtClean="0"/>
              <a:t>Democraticità del «</a:t>
            </a:r>
            <a:r>
              <a:rPr lang="it-IT" dirty="0" err="1" smtClean="0"/>
              <a:t>broadcasting</a:t>
            </a:r>
            <a:r>
              <a:rPr lang="it-IT" dirty="0" smtClean="0"/>
              <a:t>»</a:t>
            </a:r>
          </a:p>
          <a:p>
            <a:pPr lvl="2"/>
            <a:r>
              <a:rPr lang="it-IT" dirty="0" smtClean="0"/>
              <a:t>Reciprocità di ruoli</a:t>
            </a:r>
          </a:p>
          <a:p>
            <a:pPr lvl="2"/>
            <a:r>
              <a:rPr lang="it-IT" dirty="0" smtClean="0"/>
              <a:t>Il potere del telecomando e dell’auditel</a:t>
            </a:r>
          </a:p>
          <a:p>
            <a:pPr lvl="2"/>
            <a:r>
              <a:rPr lang="it-IT" dirty="0" smtClean="0"/>
              <a:t>La interattività</a:t>
            </a:r>
          </a:p>
          <a:p>
            <a:pPr lvl="2"/>
            <a:r>
              <a:rPr lang="it-IT" dirty="0" smtClean="0"/>
              <a:t>La nuova frontiera del «on </a:t>
            </a:r>
            <a:r>
              <a:rPr lang="it-IT" dirty="0" err="1" smtClean="0"/>
              <a:t>demand</a:t>
            </a:r>
            <a:r>
              <a:rPr lang="it-IT" dirty="0" smtClean="0"/>
              <a:t>»</a:t>
            </a:r>
          </a:p>
          <a:p>
            <a:pPr marL="914400" lvl="2" indent="0">
              <a:buNone/>
            </a:pPr>
            <a:endParaRPr lang="it-IT" dirty="0" smtClean="0"/>
          </a:p>
          <a:p>
            <a:pPr lvl="2"/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 www.camminidifede.wordpress.com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B089-1796-464F-B3DB-136BC800D25B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88923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comunicazione nuovo areopago della evangelizzazione</a:t>
            </a:r>
            <a:endParaRPr lang="it-IT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Le «rivoluzioni comunicative» 2\ i new media</a:t>
            </a:r>
          </a:p>
          <a:p>
            <a:pPr lvl="1"/>
            <a:r>
              <a:rPr lang="it-IT" dirty="0" smtClean="0"/>
              <a:t>La verità come ricerca comune</a:t>
            </a:r>
          </a:p>
          <a:p>
            <a:pPr lvl="2"/>
            <a:r>
              <a:rPr lang="it-IT" dirty="0" smtClean="0"/>
              <a:t>Verità come somma di informazioni</a:t>
            </a:r>
          </a:p>
          <a:p>
            <a:pPr lvl="2"/>
            <a:r>
              <a:rPr lang="it-IT" dirty="0" smtClean="0"/>
              <a:t>Verità come auto-percezione esperienziale</a:t>
            </a:r>
          </a:p>
          <a:p>
            <a:pPr lvl="2"/>
            <a:r>
              <a:rPr lang="it-IT" dirty="0" smtClean="0"/>
              <a:t>Verità come attestazione multipla («mi piace»)</a:t>
            </a:r>
          </a:p>
          <a:p>
            <a:pPr lvl="2"/>
            <a:r>
              <a:rPr lang="it-IT" dirty="0" smtClean="0"/>
              <a:t>Verità come presenza fisica sul web</a:t>
            </a:r>
          </a:p>
          <a:p>
            <a:pPr lvl="2"/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 www.camminidifede.wordpress.com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B089-1796-464F-B3DB-136BC800D25B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84978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comunicazione nuovo areopago della evangelizzazione</a:t>
            </a:r>
            <a:endParaRPr lang="it-IT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La comunicazione «problema» per la evangelizzazione</a:t>
            </a:r>
          </a:p>
          <a:p>
            <a:pPr lvl="1"/>
            <a:r>
              <a:rPr lang="it-IT" dirty="0" smtClean="0"/>
              <a:t>Crisi del soggetto comunicativo «chiesa»</a:t>
            </a:r>
          </a:p>
          <a:p>
            <a:pPr lvl="1"/>
            <a:r>
              <a:rPr lang="it-IT" dirty="0" smtClean="0"/>
              <a:t>Crisi della autorità comunicativa «chiesa»</a:t>
            </a:r>
          </a:p>
          <a:p>
            <a:pPr lvl="1"/>
            <a:r>
              <a:rPr lang="it-IT" dirty="0" smtClean="0"/>
              <a:t>Crisi della trasmissione come spiegazione a vantaggio della comunicazione come racconto</a:t>
            </a:r>
          </a:p>
          <a:p>
            <a:pPr lvl="1"/>
            <a:r>
              <a:rPr lang="it-IT" dirty="0" smtClean="0"/>
              <a:t>Crisi della teologia della rivelazione come </a:t>
            </a:r>
            <a:r>
              <a:rPr lang="it-IT" dirty="0" err="1" smtClean="0"/>
              <a:t>autocomunicazione</a:t>
            </a:r>
            <a:r>
              <a:rPr lang="it-IT" dirty="0" smtClean="0"/>
              <a:t> divina</a:t>
            </a:r>
          </a:p>
          <a:p>
            <a:pPr lvl="2"/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 www.camminidifede.wordpress.com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B089-1796-464F-B3DB-136BC800D25B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85485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comunicazione nuovo areopago della evangelizzazione</a:t>
            </a:r>
            <a:endParaRPr lang="it-IT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La comunicazione «risorsa» per la evangelizzazione</a:t>
            </a:r>
          </a:p>
          <a:p>
            <a:pPr lvl="1"/>
            <a:r>
              <a:rPr lang="it-IT" dirty="0" smtClean="0"/>
              <a:t>Un nuovo areopago o «megafono»</a:t>
            </a:r>
          </a:p>
          <a:p>
            <a:pPr lvl="1"/>
            <a:r>
              <a:rPr lang="it-IT" dirty="0" smtClean="0"/>
              <a:t>La qualità testimonianza via della evangelizzazione</a:t>
            </a:r>
          </a:p>
          <a:p>
            <a:pPr lvl="1"/>
            <a:r>
              <a:rPr lang="it-IT" dirty="0" smtClean="0"/>
              <a:t>Possibilità di nuove interiorizzazioni e personalizzazioni della fede</a:t>
            </a:r>
          </a:p>
          <a:p>
            <a:pPr lvl="1"/>
            <a:r>
              <a:rPr lang="it-IT" dirty="0" smtClean="0"/>
              <a:t>Possibilità della profezia e giudizio profetico</a:t>
            </a:r>
          </a:p>
          <a:p>
            <a:pPr lvl="1"/>
            <a:r>
              <a:rPr lang="it-IT" dirty="0" smtClean="0"/>
              <a:t>Attuazione della vocazione battesimale, ministeriale dei fedeli e del </a:t>
            </a:r>
            <a:r>
              <a:rPr lang="it-IT" i="1" dirty="0" err="1" smtClean="0"/>
              <a:t>consensus</a:t>
            </a:r>
            <a:r>
              <a:rPr lang="it-IT" i="1" dirty="0" smtClean="0"/>
              <a:t> </a:t>
            </a:r>
            <a:r>
              <a:rPr lang="it-IT" i="1" dirty="0" err="1" smtClean="0"/>
              <a:t>fidelium</a:t>
            </a:r>
            <a:endParaRPr lang="it-IT" i="1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 www.camminidifede.wordpress.com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B089-1796-464F-B3DB-136BC800D25B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64516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comunicazione nuovo areopago della evangelizzazione</a:t>
            </a:r>
            <a:endParaRPr lang="it-IT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La «ministerialità» comunicativa</a:t>
            </a:r>
            <a:endParaRPr lang="it-IT" i="1" dirty="0" smtClean="0"/>
          </a:p>
          <a:p>
            <a:pPr lvl="1"/>
            <a:r>
              <a:rPr lang="it-IT" dirty="0" smtClean="0"/>
              <a:t>Nuovi ministeri e uffici</a:t>
            </a:r>
          </a:p>
          <a:p>
            <a:pPr lvl="1"/>
            <a:r>
              <a:rPr lang="it-IT" dirty="0" smtClean="0"/>
              <a:t>Nuova dimensione pastorale</a:t>
            </a:r>
          </a:p>
          <a:p>
            <a:pPr lvl="2"/>
            <a:r>
              <a:rPr lang="it-IT" dirty="0" smtClean="0"/>
              <a:t>Rileggere con la griglia comunicativa le azioni pastorali</a:t>
            </a:r>
          </a:p>
          <a:p>
            <a:pPr lvl="2"/>
            <a:r>
              <a:rPr lang="it-IT" dirty="0" smtClean="0"/>
              <a:t>Progettare interventi comunicativi</a:t>
            </a:r>
          </a:p>
          <a:p>
            <a:pPr lvl="2"/>
            <a:r>
              <a:rPr lang="it-IT" dirty="0" smtClean="0"/>
              <a:t>La relazione via della comunicazione</a:t>
            </a:r>
          </a:p>
          <a:p>
            <a:pPr lvl="2"/>
            <a:r>
              <a:rPr lang="it-IT" dirty="0" smtClean="0"/>
              <a:t>Formare la dimensione comunicativa</a:t>
            </a:r>
          </a:p>
          <a:p>
            <a:pPr lvl="1"/>
            <a:r>
              <a:rPr lang="it-IT" dirty="0" smtClean="0"/>
              <a:t>Il presbitero comunicatore e navigatore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 www.camminidifede.wordpress.com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B089-1796-464F-B3DB-136BC800D25B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7237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dirty="0" smtClean="0"/>
              <a:t>Temi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 nuovi contesti della evangelizzazione</a:t>
            </a:r>
          </a:p>
          <a:p>
            <a:r>
              <a:rPr lang="it-IT" dirty="0" smtClean="0"/>
              <a:t>La comunicazione via della missione</a:t>
            </a:r>
          </a:p>
          <a:p>
            <a:r>
              <a:rPr lang="it-IT" dirty="0" smtClean="0"/>
              <a:t>Praticare la comunicazione</a:t>
            </a:r>
          </a:p>
          <a:p>
            <a:r>
              <a:rPr lang="it-IT" dirty="0" smtClean="0"/>
              <a:t>Scelte teologico-pastorali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 www.camminidifede.wordpress.com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B089-1796-464F-B3DB-136BC800D25B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105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Praticare la comunicazione </a:t>
            </a:r>
            <a:br>
              <a:rPr lang="it-IT" dirty="0" smtClean="0"/>
            </a:br>
            <a:r>
              <a:rPr lang="it-IT" dirty="0" smtClean="0"/>
              <a:t>(sul web)</a:t>
            </a:r>
            <a:endParaRPr lang="it-IT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tx1"/>
                </a:solidFill>
              </a:rPr>
              <a:t>Servirsi e non essere mangiati </a:t>
            </a:r>
            <a:endParaRPr lang="it-IT" b="1" dirty="0">
              <a:solidFill>
                <a:schemeClr val="tx1"/>
              </a:solidFill>
            </a:endParaRPr>
          </a:p>
        </p:txBody>
      </p:sp>
      <p:pic>
        <p:nvPicPr>
          <p:cNvPr id="3074" name="Picture 2" descr="http://www.lele-vignette.com/images/computer%20preti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3" r="10193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 www.camminidifede.wordpress.com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B089-1796-464F-B3DB-136BC800D25B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56553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Praticare la comunicazione</a:t>
            </a:r>
            <a:endParaRPr lang="it-IT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In generale</a:t>
            </a:r>
          </a:p>
          <a:p>
            <a:pPr lvl="1"/>
            <a:r>
              <a:rPr lang="it-IT" dirty="0" smtClean="0"/>
              <a:t>Costruzione dei due soggetti comunicativi</a:t>
            </a:r>
          </a:p>
          <a:p>
            <a:pPr lvl="1"/>
            <a:r>
              <a:rPr lang="it-IT" dirty="0" smtClean="0"/>
              <a:t>Messaggio come racconto e storia di vita</a:t>
            </a:r>
          </a:p>
          <a:p>
            <a:pPr lvl="1"/>
            <a:r>
              <a:rPr lang="it-IT" dirty="0" smtClean="0"/>
              <a:t>Mixaggio ei codici e canali</a:t>
            </a:r>
          </a:p>
          <a:p>
            <a:pPr lvl="1"/>
            <a:r>
              <a:rPr lang="it-IT" dirty="0" smtClean="0"/>
              <a:t>Trasmissione come «ricezione»</a:t>
            </a:r>
          </a:p>
          <a:p>
            <a:pPr lvl="1"/>
            <a:r>
              <a:rPr lang="it-IT" dirty="0" smtClean="0"/>
              <a:t>Alternanza comunicativa</a:t>
            </a:r>
          </a:p>
          <a:p>
            <a:pPr lvl="1"/>
            <a:r>
              <a:rPr lang="it-IT" dirty="0" smtClean="0"/>
              <a:t>Imparare dal feed-back</a:t>
            </a:r>
          </a:p>
          <a:p>
            <a:pPr lvl="1"/>
            <a:r>
              <a:rPr lang="it-IT" dirty="0" smtClean="0"/>
              <a:t>Sensibilità ai rumori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 www.camminidifede.wordpress.com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B089-1796-464F-B3DB-136BC800D25B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42650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Praticare la comunicazione</a:t>
            </a:r>
            <a:endParaRPr lang="it-IT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Postare o inviare </a:t>
            </a:r>
          </a:p>
          <a:p>
            <a:pPr lvl="1"/>
            <a:r>
              <a:rPr lang="it-IT" dirty="0" smtClean="0"/>
              <a:t>Modello di «</a:t>
            </a:r>
            <a:r>
              <a:rPr lang="it-IT" dirty="0" err="1" smtClean="0"/>
              <a:t>broadcasting</a:t>
            </a:r>
            <a:r>
              <a:rPr lang="it-IT" dirty="0" smtClean="0"/>
              <a:t>» (</a:t>
            </a:r>
            <a:r>
              <a:rPr lang="it-IT" dirty="0" err="1" smtClean="0"/>
              <a:t>cf</a:t>
            </a:r>
            <a:r>
              <a:rPr lang="it-IT" dirty="0" smtClean="0"/>
              <a:t>. le famiglie della programmazione televisiva)</a:t>
            </a:r>
          </a:p>
          <a:p>
            <a:pPr lvl="2"/>
            <a:r>
              <a:rPr lang="it-IT" dirty="0" smtClean="0"/>
              <a:t>Informazione (news, talk show, magazine, reportage…</a:t>
            </a:r>
          </a:p>
          <a:p>
            <a:pPr lvl="2"/>
            <a:r>
              <a:rPr lang="it-IT" dirty="0" smtClean="0"/>
              <a:t>Intrattenimento (varietà, cartoon, fiction, video , reality…</a:t>
            </a:r>
          </a:p>
          <a:p>
            <a:pPr lvl="2"/>
            <a:r>
              <a:rPr lang="it-IT" dirty="0" smtClean="0"/>
              <a:t>Educational (documentario, canali monotematici…</a:t>
            </a:r>
          </a:p>
          <a:p>
            <a:pPr marL="914400" lvl="2" indent="0">
              <a:buNone/>
            </a:pPr>
            <a:endParaRPr lang="it-IT" dirty="0" smtClean="0"/>
          </a:p>
          <a:p>
            <a:pPr marL="514350" lvl="1" indent="0">
              <a:buNone/>
            </a:pPr>
            <a:r>
              <a:rPr lang="it-IT" dirty="0" smtClean="0"/>
              <a:t>= la questione del canale «religioso»</a:t>
            </a:r>
          </a:p>
          <a:p>
            <a:pPr lvl="2"/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 www.camminidifede.wordpress.com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B089-1796-464F-B3DB-136BC800D25B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13099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Praticare la comunicazione</a:t>
            </a:r>
            <a:endParaRPr lang="it-IT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Postare o inviare </a:t>
            </a:r>
          </a:p>
          <a:p>
            <a:pPr lvl="1"/>
            <a:r>
              <a:rPr lang="it-IT" dirty="0" smtClean="0"/>
              <a:t>Medium</a:t>
            </a:r>
          </a:p>
          <a:p>
            <a:pPr lvl="2"/>
            <a:r>
              <a:rPr lang="it-IT" dirty="0" smtClean="0"/>
              <a:t>Sito (personale, parrocchiale, istituzionale…</a:t>
            </a:r>
          </a:p>
          <a:p>
            <a:pPr lvl="2"/>
            <a:r>
              <a:rPr lang="it-IT" dirty="0" smtClean="0"/>
              <a:t>Blog </a:t>
            </a:r>
          </a:p>
          <a:p>
            <a:pPr lvl="2"/>
            <a:r>
              <a:rPr lang="it-IT" dirty="0" smtClean="0"/>
              <a:t>Social network</a:t>
            </a:r>
          </a:p>
          <a:p>
            <a:pPr lvl="2"/>
            <a:endParaRPr lang="it-IT" dirty="0"/>
          </a:p>
          <a:p>
            <a:pPr marL="914400" lvl="2" indent="0">
              <a:buNone/>
            </a:pPr>
            <a:r>
              <a:rPr lang="it-IT" dirty="0" smtClean="0"/>
              <a:t>= quantità e qualità della comunicazione</a:t>
            </a:r>
          </a:p>
          <a:p>
            <a:pPr marL="914400" lvl="2" indent="0">
              <a:buNone/>
            </a:pPr>
            <a:r>
              <a:rPr lang="it-IT" dirty="0" smtClean="0"/>
              <a:t>Messaggio o relazione?</a:t>
            </a:r>
          </a:p>
          <a:p>
            <a:pPr lvl="2"/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 www.camminidifede.wordpress.com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B089-1796-464F-B3DB-136BC800D25B}" type="slidenum">
              <a:rPr lang="it-IT" smtClean="0"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27043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Praticare la comunicazione</a:t>
            </a:r>
            <a:endParaRPr lang="it-IT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Postare o inviare </a:t>
            </a:r>
          </a:p>
          <a:p>
            <a:pPr lvl="1"/>
            <a:r>
              <a:rPr lang="it-IT" dirty="0" smtClean="0"/>
              <a:t>multimedialità</a:t>
            </a:r>
          </a:p>
          <a:p>
            <a:pPr lvl="2"/>
            <a:r>
              <a:rPr lang="it-IT" dirty="0" smtClean="0"/>
              <a:t>Scrittura </a:t>
            </a:r>
          </a:p>
          <a:p>
            <a:pPr lvl="3"/>
            <a:r>
              <a:rPr lang="it-IT" dirty="0" smtClean="0"/>
              <a:t>Documenti, commenti, storie, news, materiali…</a:t>
            </a:r>
          </a:p>
          <a:p>
            <a:pPr lvl="3"/>
            <a:r>
              <a:rPr lang="it-IT" dirty="0" smtClean="0"/>
              <a:t>Esperienze, interviste</a:t>
            </a:r>
          </a:p>
          <a:p>
            <a:pPr lvl="2"/>
            <a:r>
              <a:rPr lang="it-IT" dirty="0" smtClean="0"/>
              <a:t>Immagini \ video clip</a:t>
            </a:r>
          </a:p>
          <a:p>
            <a:pPr lvl="3"/>
            <a:r>
              <a:rPr lang="it-IT" dirty="0" smtClean="0"/>
              <a:t>Come testo</a:t>
            </a:r>
          </a:p>
          <a:p>
            <a:pPr lvl="3"/>
            <a:r>
              <a:rPr lang="it-IT" dirty="0" smtClean="0"/>
              <a:t>Come commento (spiegazione o interpretazione)</a:t>
            </a:r>
          </a:p>
          <a:p>
            <a:pPr lvl="2"/>
            <a:r>
              <a:rPr lang="it-IT" dirty="0" smtClean="0"/>
              <a:t>Suono </a:t>
            </a:r>
          </a:p>
          <a:p>
            <a:pPr lvl="2"/>
            <a:r>
              <a:rPr lang="it-IT" dirty="0" smtClean="0"/>
              <a:t>Mixaggio (quali destinatari)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 www.camminidifede.wordpress.com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B089-1796-464F-B3DB-136BC800D25B}" type="slidenum">
              <a:rPr lang="it-IT" smtClean="0"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79000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Praticare la comunicazione</a:t>
            </a:r>
            <a:endParaRPr lang="it-IT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Postare o inviare </a:t>
            </a:r>
          </a:p>
          <a:p>
            <a:pPr lvl="1"/>
            <a:r>
              <a:rPr lang="it-IT" dirty="0" smtClean="0"/>
              <a:t>Interattività</a:t>
            </a:r>
          </a:p>
          <a:p>
            <a:pPr lvl="2"/>
            <a:r>
              <a:rPr lang="it-IT" dirty="0" smtClean="0"/>
              <a:t>Spiegare</a:t>
            </a:r>
          </a:p>
          <a:p>
            <a:pPr lvl="2"/>
            <a:r>
              <a:rPr lang="it-IT" dirty="0" smtClean="0"/>
              <a:t>Trasmettere</a:t>
            </a:r>
          </a:p>
          <a:p>
            <a:pPr lvl="2"/>
            <a:r>
              <a:rPr lang="it-IT" dirty="0" smtClean="0"/>
              <a:t>Dialogare ed entrare in relazione</a:t>
            </a:r>
          </a:p>
          <a:p>
            <a:pPr lvl="2"/>
            <a:r>
              <a:rPr lang="it-IT" dirty="0" smtClean="0"/>
              <a:t>Suscitare interesse</a:t>
            </a:r>
          </a:p>
          <a:p>
            <a:pPr lvl="2"/>
            <a:r>
              <a:rPr lang="it-IT" dirty="0" smtClean="0"/>
              <a:t>Prendere posizione</a:t>
            </a:r>
          </a:p>
          <a:p>
            <a:pPr lvl="2"/>
            <a:r>
              <a:rPr lang="it-IT" dirty="0" smtClean="0"/>
              <a:t>Ricercare </a:t>
            </a:r>
          </a:p>
          <a:p>
            <a:pPr lvl="2"/>
            <a:r>
              <a:rPr lang="it-IT" dirty="0" smtClean="0"/>
              <a:t>Difendere (apologizzare)</a:t>
            </a:r>
          </a:p>
          <a:p>
            <a:pPr lvl="2"/>
            <a:r>
              <a:rPr lang="it-IT" dirty="0" smtClean="0"/>
              <a:t>Istruire\ imparare</a:t>
            </a:r>
          </a:p>
          <a:p>
            <a:pPr lvl="2"/>
            <a:r>
              <a:rPr lang="it-IT" dirty="0" smtClean="0"/>
              <a:t>Coscientizzare \ sostenere</a:t>
            </a:r>
          </a:p>
          <a:p>
            <a:pPr lvl="2"/>
            <a:r>
              <a:rPr lang="it-IT" dirty="0" smtClean="0"/>
              <a:t>pubblicizzare</a:t>
            </a:r>
          </a:p>
          <a:p>
            <a:pPr lvl="1"/>
            <a:r>
              <a:rPr lang="it-IT" dirty="0" smtClean="0"/>
              <a:t>Libera \ controllata\ monodirezionale</a:t>
            </a:r>
          </a:p>
          <a:p>
            <a:pPr lvl="2"/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 www.camminidifede.wordpress.com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B089-1796-464F-B3DB-136BC800D25B}" type="slidenum">
              <a:rPr lang="it-IT" smtClean="0"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91697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Praticare la comunicazione</a:t>
            </a:r>
            <a:endParaRPr lang="it-IT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Navigare o ricercare</a:t>
            </a:r>
          </a:p>
          <a:p>
            <a:pPr lvl="1"/>
            <a:r>
              <a:rPr lang="it-IT" dirty="0" smtClean="0"/>
              <a:t>Consapevolezza degli effetti del medium sulla propria psiche e spiritualità</a:t>
            </a:r>
          </a:p>
          <a:p>
            <a:pPr lvl="1"/>
            <a:r>
              <a:rPr lang="it-IT" dirty="0" smtClean="0"/>
              <a:t>Aiuto alla comprensione di sé e del compito evangelico</a:t>
            </a:r>
          </a:p>
          <a:p>
            <a:pPr lvl="1"/>
            <a:r>
              <a:rPr lang="it-IT" dirty="0" smtClean="0"/>
              <a:t>Ermeneutica dei testi e contesti</a:t>
            </a:r>
          </a:p>
          <a:p>
            <a:pPr lvl="1"/>
            <a:r>
              <a:rPr lang="it-IT" dirty="0" smtClean="0"/>
              <a:t>Criteriologia «teologica» della scelta</a:t>
            </a:r>
          </a:p>
          <a:p>
            <a:pPr lvl="1"/>
            <a:endParaRPr lang="it-IT" dirty="0" smtClean="0"/>
          </a:p>
          <a:p>
            <a:pPr lvl="2"/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 www.camminidifede.wordpress.com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B089-1796-464F-B3DB-136BC800D25B}" type="slidenum">
              <a:rPr lang="it-IT" smtClean="0"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09880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Scelte teologico-pastorali</a:t>
            </a:r>
            <a:br>
              <a:rPr lang="it-IT" dirty="0"/>
            </a:br>
            <a:endParaRPr lang="it-IT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tx1"/>
                </a:solidFill>
              </a:rPr>
              <a:t>Dalla comunità, per la comunità, attraverso la comunità</a:t>
            </a:r>
            <a:endParaRPr lang="it-IT" b="1" dirty="0">
              <a:solidFill>
                <a:schemeClr val="tx1"/>
              </a:solidFill>
            </a:endParaRPr>
          </a:p>
        </p:txBody>
      </p:sp>
      <p:pic>
        <p:nvPicPr>
          <p:cNvPr id="4098" name="Picture 2" descr="http://www.musanana.it/public/immagini/church%20road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88" r="12588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 www.camminidifede.wordpress.com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B089-1796-464F-B3DB-136BC800D25B}" type="slidenum">
              <a:rPr lang="it-IT" smtClean="0"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22442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Scelte teologico-pastorali</a:t>
            </a:r>
            <a:br>
              <a:rPr lang="it-IT" dirty="0"/>
            </a:br>
            <a:endParaRPr lang="it-IT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rivelazione come intreccio tra eventi, interpretazioni e </a:t>
            </a:r>
            <a:r>
              <a:rPr lang="it-IT" dirty="0" smtClean="0"/>
              <a:t>presenza di Dio</a:t>
            </a:r>
            <a:endParaRPr lang="it-IT" dirty="0"/>
          </a:p>
          <a:p>
            <a:r>
              <a:rPr lang="it-IT" dirty="0" smtClean="0"/>
              <a:t>Il messaggio come racconto. Il racconto messianico e il racconto pasquale</a:t>
            </a:r>
          </a:p>
          <a:p>
            <a:r>
              <a:rPr lang="it-IT" dirty="0" smtClean="0"/>
              <a:t>La comunità: locanda dei racconti</a:t>
            </a:r>
          </a:p>
          <a:p>
            <a:r>
              <a:rPr lang="it-IT" dirty="0" smtClean="0"/>
              <a:t>La comunità: libera azione di discernimento dei racconti personali</a:t>
            </a:r>
          </a:p>
          <a:p>
            <a:r>
              <a:rPr lang="it-IT" dirty="0" smtClean="0"/>
              <a:t>NE come ricerca (oltre che annuncio) </a:t>
            </a:r>
          </a:p>
          <a:p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 www.camminidifede.wordpress.com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B089-1796-464F-B3DB-136BC800D25B}" type="slidenum">
              <a:rPr lang="it-IT" smtClean="0"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1659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 nuovi contesti della evangelizzazione</a:t>
            </a:r>
            <a:endParaRPr lang="it-IT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tx1"/>
                </a:solidFill>
              </a:rPr>
              <a:t>Modernità, libertà, soggetto, libera ricerca, senso della vita, emozione, autoformazione…..</a:t>
            </a:r>
            <a:endParaRPr lang="it-IT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upload.wikimedia.org/wikipedia/commons/1/1f/Evangelizzazione_a_fucecchio_fiera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6" r="2846"/>
          <a:stretch>
            <a:fillRect/>
          </a:stretch>
        </p:blipFill>
        <p:spPr bwMode="auto">
          <a:xfrm>
            <a:off x="827584" y="1124744"/>
            <a:ext cx="4419600" cy="3514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 www.camminidifede.wordpress.com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B089-1796-464F-B3DB-136BC800D25B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342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 nuovi contesti della evangelizzazione</a:t>
            </a:r>
            <a:endParaRPr lang="it-IT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modernità e post-modernità</a:t>
            </a:r>
          </a:p>
          <a:p>
            <a:pPr lvl="1"/>
            <a:r>
              <a:rPr lang="it-IT" dirty="0" smtClean="0"/>
              <a:t>Emergere della soggettività</a:t>
            </a:r>
          </a:p>
          <a:p>
            <a:pPr lvl="2"/>
            <a:r>
              <a:rPr lang="it-IT" dirty="0" smtClean="0"/>
              <a:t>Dalla prospettiva del senso come obbedienza alle leggi del sacro cosmo</a:t>
            </a:r>
          </a:p>
          <a:p>
            <a:pPr lvl="2"/>
            <a:r>
              <a:rPr lang="it-IT" dirty="0" smtClean="0"/>
              <a:t>Alla prospettiva del senso come ricerca del soggetto e consenso sociale</a:t>
            </a:r>
          </a:p>
          <a:p>
            <a:pPr marL="457200" lvl="1" indent="0">
              <a:buNone/>
            </a:pPr>
            <a:endParaRPr lang="it-IT" dirty="0" smtClean="0"/>
          </a:p>
          <a:p>
            <a:pPr lvl="1"/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 www.camminidifede.wordpress.com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B089-1796-464F-B3DB-136BC800D25B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084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 nuovi contesti della evangelizzazione</a:t>
            </a:r>
            <a:endParaRPr lang="it-IT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modernità e post-modernità</a:t>
            </a:r>
          </a:p>
          <a:p>
            <a:pPr lvl="1"/>
            <a:r>
              <a:rPr lang="it-IT" dirty="0" smtClean="0"/>
              <a:t>Nascita del pensiero critico</a:t>
            </a:r>
          </a:p>
          <a:p>
            <a:pPr lvl="2"/>
            <a:r>
              <a:rPr lang="it-IT" dirty="0" smtClean="0"/>
              <a:t>La verità come produzione della ricerca umana</a:t>
            </a:r>
          </a:p>
          <a:p>
            <a:pPr lvl="2"/>
            <a:r>
              <a:rPr lang="it-IT" dirty="0" smtClean="0"/>
              <a:t>Come risposta ai diversi contesti socio-culturali</a:t>
            </a:r>
          </a:p>
          <a:p>
            <a:pPr lvl="2"/>
            <a:r>
              <a:rPr lang="it-IT" dirty="0" smtClean="0"/>
              <a:t>Come rappresentazione sociale dei poteri</a:t>
            </a:r>
          </a:p>
          <a:p>
            <a:pPr lvl="2"/>
            <a:r>
              <a:rPr lang="it-IT" dirty="0" smtClean="0"/>
              <a:t>Come risposta a bisogni della persona</a:t>
            </a:r>
          </a:p>
          <a:p>
            <a:pPr lvl="1"/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 www.camminidifede.wordpress.com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B089-1796-464F-B3DB-136BC800D25B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376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 nuovi contesti della evangelizzazione</a:t>
            </a:r>
            <a:endParaRPr lang="it-IT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Atto di fede come decisione personale</a:t>
            </a:r>
          </a:p>
          <a:p>
            <a:pPr lvl="1"/>
            <a:r>
              <a:rPr lang="it-IT" dirty="0" smtClean="0"/>
              <a:t>Il contesto di libertà religiosa e culturale</a:t>
            </a:r>
          </a:p>
          <a:p>
            <a:pPr lvl="1"/>
            <a:r>
              <a:rPr lang="it-IT" dirty="0" smtClean="0"/>
              <a:t>Chiede una decisione più che una adesione o appartenenza sociale alla religione</a:t>
            </a:r>
          </a:p>
          <a:p>
            <a:pPr lvl="1"/>
            <a:r>
              <a:rPr lang="it-IT" dirty="0" smtClean="0"/>
              <a:t>La decisione è frutto delle dimensioni della persona</a:t>
            </a:r>
          </a:p>
          <a:p>
            <a:pPr lvl="2"/>
            <a:r>
              <a:rPr lang="it-IT" dirty="0" smtClean="0"/>
              <a:t>Il modo di vedere</a:t>
            </a:r>
          </a:p>
          <a:p>
            <a:pPr lvl="2"/>
            <a:r>
              <a:rPr lang="it-IT" dirty="0" smtClean="0"/>
              <a:t>Il modo di sentire e di sentirsi</a:t>
            </a:r>
          </a:p>
          <a:p>
            <a:pPr lvl="2"/>
            <a:r>
              <a:rPr lang="it-IT" dirty="0" smtClean="0"/>
              <a:t>La sub-cultura e pressione di gruppo</a:t>
            </a:r>
          </a:p>
          <a:p>
            <a:pPr lvl="2"/>
            <a:r>
              <a:rPr lang="it-IT" dirty="0" smtClean="0"/>
              <a:t>Dalle  motivazioni del suo agire</a:t>
            </a:r>
          </a:p>
          <a:p>
            <a:pPr lvl="1"/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 www.camminidifede.wordpress.com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B089-1796-464F-B3DB-136BC800D25B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086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 nuovi contesti della evangelizzazione</a:t>
            </a:r>
            <a:endParaRPr lang="it-IT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Evangelizzazione tra proposta e persuasione</a:t>
            </a:r>
          </a:p>
          <a:p>
            <a:pPr lvl="1"/>
            <a:r>
              <a:rPr lang="it-IT" dirty="0" smtClean="0"/>
              <a:t>Non più solo spiegazione della dottrina</a:t>
            </a:r>
          </a:p>
          <a:p>
            <a:pPr lvl="1"/>
            <a:r>
              <a:rPr lang="it-IT" dirty="0" smtClean="0"/>
              <a:t>Non più solo annuncio di salvezza o </a:t>
            </a:r>
            <a:r>
              <a:rPr lang="it-IT" dirty="0" err="1" smtClean="0"/>
              <a:t>kerigma</a:t>
            </a:r>
            <a:endParaRPr lang="it-IT" dirty="0" smtClean="0"/>
          </a:p>
          <a:p>
            <a:pPr lvl="1"/>
            <a:r>
              <a:rPr lang="it-IT" dirty="0" smtClean="0"/>
              <a:t>Non più come monopolio del senso</a:t>
            </a:r>
          </a:p>
          <a:p>
            <a:pPr lvl="1"/>
            <a:r>
              <a:rPr lang="it-IT" dirty="0" smtClean="0"/>
              <a:t>Ma anche </a:t>
            </a:r>
          </a:p>
          <a:p>
            <a:pPr lvl="2"/>
            <a:r>
              <a:rPr lang="it-IT" dirty="0" smtClean="0"/>
              <a:t>Contrattazione e relazione</a:t>
            </a:r>
          </a:p>
          <a:p>
            <a:pPr lvl="2"/>
            <a:r>
              <a:rPr lang="it-IT" dirty="0" smtClean="0"/>
              <a:t>Confronto tra prodotti salvifici</a:t>
            </a:r>
          </a:p>
          <a:p>
            <a:pPr lvl="2"/>
            <a:r>
              <a:rPr lang="it-IT" dirty="0" smtClean="0"/>
              <a:t>Fascinazione affettiva\emotiva</a:t>
            </a:r>
          </a:p>
          <a:p>
            <a:pPr lvl="2"/>
            <a:r>
              <a:rPr lang="it-IT" dirty="0" smtClean="0"/>
              <a:t>Esperienza e fruibilità diretta della promessa di salvezza</a:t>
            </a:r>
          </a:p>
          <a:p>
            <a:pPr lvl="2"/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 www.camminidifede.wordpress.com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B089-1796-464F-B3DB-136BC800D25B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584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 nuovi contesti della evangelizzazione</a:t>
            </a:r>
            <a:endParaRPr lang="it-IT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Evangelizzazione come educazione</a:t>
            </a:r>
          </a:p>
          <a:p>
            <a:pPr lvl="1"/>
            <a:r>
              <a:rPr lang="it-IT" dirty="0" smtClean="0"/>
              <a:t>Garantire il linguaggio primario attraverso nuove forme di socializzazione religiosa (pastorale della famiglia)</a:t>
            </a:r>
          </a:p>
          <a:p>
            <a:pPr lvl="1"/>
            <a:r>
              <a:rPr lang="it-IT" dirty="0" smtClean="0"/>
              <a:t>Inserimento nella tradizione religiosa e culturale di un popolo</a:t>
            </a:r>
          </a:p>
          <a:p>
            <a:pPr lvl="1"/>
            <a:r>
              <a:rPr lang="it-IT" dirty="0" smtClean="0"/>
              <a:t>Educare le fasi del «sentimento religioso e spirituale»</a:t>
            </a:r>
          </a:p>
          <a:p>
            <a:pPr lvl="1"/>
            <a:r>
              <a:rPr lang="it-IT" dirty="0" smtClean="0"/>
              <a:t>Sviluppare la competenza della direzione di sé</a:t>
            </a:r>
          </a:p>
          <a:p>
            <a:pPr lvl="1"/>
            <a:r>
              <a:rPr lang="it-IT" dirty="0" smtClean="0"/>
              <a:t>Formazione cristiana come «sviluppo della competenza cristiana»</a:t>
            </a:r>
          </a:p>
          <a:p>
            <a:pPr lvl="1"/>
            <a:endParaRPr lang="it-IT" dirty="0" smtClean="0"/>
          </a:p>
          <a:p>
            <a:pPr lvl="2"/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 www.camminidifede.wordpress.com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B089-1796-464F-B3DB-136BC800D25B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505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 nuovi contesti della evangelizzazione</a:t>
            </a:r>
            <a:endParaRPr lang="it-IT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L’uomo è la via della chiesa (RH, 14)</a:t>
            </a:r>
          </a:p>
          <a:p>
            <a:pPr lvl="1"/>
            <a:r>
              <a:rPr lang="it-IT" dirty="0" smtClean="0"/>
              <a:t>L’uomo fenomenico (Paolo VI)</a:t>
            </a:r>
          </a:p>
          <a:p>
            <a:pPr lvl="1"/>
            <a:r>
              <a:rPr lang="it-IT" dirty="0" smtClean="0"/>
              <a:t>I processi culturali o linguaggi (GS 44)</a:t>
            </a:r>
          </a:p>
          <a:p>
            <a:pPr lvl="1"/>
            <a:r>
              <a:rPr lang="it-IT" dirty="0" smtClean="0"/>
              <a:t>L’uomo religioso e il religioso nascosto nel cuore delle culture (GP II)</a:t>
            </a:r>
          </a:p>
          <a:p>
            <a:pPr lvl="1"/>
            <a:endParaRPr lang="it-IT" dirty="0" smtClean="0"/>
          </a:p>
          <a:p>
            <a:pPr lvl="2"/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www.lucianomeddi.eu www.camminidifede.wordpress.com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B089-1796-464F-B3DB-136BC800D25B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768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195</TotalTime>
  <Words>1192</Words>
  <Application>Microsoft Office PowerPoint</Application>
  <PresentationFormat>Presentazione su schermo (4:3)</PresentationFormat>
  <Paragraphs>244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28</vt:i4>
      </vt:variant>
    </vt:vector>
  </HeadingPairs>
  <TitlesOfParts>
    <vt:vector size="29" baseType="lpstr">
      <vt:lpstr>Solstizio</vt:lpstr>
      <vt:lpstr>Educazione, Evangelizzazione  e Web</vt:lpstr>
      <vt:lpstr>Temi </vt:lpstr>
      <vt:lpstr>I nuovi contesti della evangelizzazione</vt:lpstr>
      <vt:lpstr>I nuovi contesti della evangelizzazione</vt:lpstr>
      <vt:lpstr>I nuovi contesti della evangelizzazione</vt:lpstr>
      <vt:lpstr>I nuovi contesti della evangelizzazione</vt:lpstr>
      <vt:lpstr>I nuovi contesti della evangelizzazione</vt:lpstr>
      <vt:lpstr>I nuovi contesti della evangelizzazione</vt:lpstr>
      <vt:lpstr>I nuovi contesti della evangelizzazione</vt:lpstr>
      <vt:lpstr>La comunicazione nuovo areopago  della evangelizzazione</vt:lpstr>
      <vt:lpstr>La comunicazione nuovo areopago della evangelizzazione</vt:lpstr>
      <vt:lpstr>La comunicazione nuovo areopago della evangelizzazione</vt:lpstr>
      <vt:lpstr>La comunicazione nuovo areopago della evangelizzazione</vt:lpstr>
      <vt:lpstr>La comunicazione nuovo areopago della evangelizzazione</vt:lpstr>
      <vt:lpstr>La comunicazione nuovo areopago della evangelizzazione</vt:lpstr>
      <vt:lpstr>La comunicazione nuovo areopago della evangelizzazione</vt:lpstr>
      <vt:lpstr>La comunicazione nuovo areopago della evangelizzazione</vt:lpstr>
      <vt:lpstr>La comunicazione nuovo areopago della evangelizzazione</vt:lpstr>
      <vt:lpstr>La comunicazione nuovo areopago della evangelizzazione</vt:lpstr>
      <vt:lpstr>Praticare la comunicazione  (sul web)</vt:lpstr>
      <vt:lpstr>Praticare la comunicazione</vt:lpstr>
      <vt:lpstr>Praticare la comunicazione</vt:lpstr>
      <vt:lpstr>Praticare la comunicazione</vt:lpstr>
      <vt:lpstr>Praticare la comunicazione</vt:lpstr>
      <vt:lpstr>Praticare la comunicazione</vt:lpstr>
      <vt:lpstr>Praticare la comunicazione</vt:lpstr>
      <vt:lpstr>Scelte teologico-pastorali </vt:lpstr>
      <vt:lpstr>Scelte teologico-pastorali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Educazione, Evangelizzazione  e web</dc:title>
  <dc:creator>TT</dc:creator>
  <cp:keywords>evangelizzazione, comunicazione</cp:keywords>
  <cp:lastModifiedBy>TT</cp:lastModifiedBy>
  <cp:revision>18</cp:revision>
  <dcterms:created xsi:type="dcterms:W3CDTF">2012-05-03T06:27:41Z</dcterms:created>
  <dcterms:modified xsi:type="dcterms:W3CDTF">2012-05-03T09:44:58Z</dcterms:modified>
</cp:coreProperties>
</file>